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62"/>
  </p:notesMasterIdLst>
  <p:handoutMasterIdLst>
    <p:handoutMasterId r:id="rId63"/>
  </p:handoutMasterIdLst>
  <p:sldIdLst>
    <p:sldId id="478" r:id="rId2"/>
    <p:sldId id="479" r:id="rId3"/>
    <p:sldId id="480" r:id="rId4"/>
    <p:sldId id="481" r:id="rId5"/>
    <p:sldId id="482" r:id="rId6"/>
    <p:sldId id="483" r:id="rId7"/>
    <p:sldId id="435" r:id="rId8"/>
    <p:sldId id="508" r:id="rId9"/>
    <p:sldId id="380" r:id="rId10"/>
    <p:sldId id="384" r:id="rId11"/>
    <p:sldId id="379" r:id="rId12"/>
    <p:sldId id="259" r:id="rId13"/>
    <p:sldId id="319" r:id="rId14"/>
    <p:sldId id="386" r:id="rId15"/>
    <p:sldId id="267" r:id="rId16"/>
    <p:sldId id="340" r:id="rId17"/>
    <p:sldId id="387" r:id="rId18"/>
    <p:sldId id="413" r:id="rId19"/>
    <p:sldId id="393" r:id="rId20"/>
    <p:sldId id="394" r:id="rId21"/>
    <p:sldId id="490" r:id="rId22"/>
    <p:sldId id="398" r:id="rId23"/>
    <p:sldId id="514" r:id="rId24"/>
    <p:sldId id="403" r:id="rId25"/>
    <p:sldId id="491" r:id="rId26"/>
    <p:sldId id="492" r:id="rId27"/>
    <p:sldId id="493" r:id="rId28"/>
    <p:sldId id="395" r:id="rId29"/>
    <p:sldId id="494" r:id="rId30"/>
    <p:sldId id="496" r:id="rId31"/>
    <p:sldId id="513" r:id="rId32"/>
    <p:sldId id="512" r:id="rId33"/>
    <p:sldId id="497" r:id="rId34"/>
    <p:sldId id="451" r:id="rId35"/>
    <p:sldId id="498" r:id="rId36"/>
    <p:sldId id="501" r:id="rId37"/>
    <p:sldId id="502" r:id="rId38"/>
    <p:sldId id="499" r:id="rId39"/>
    <p:sldId id="500" r:id="rId40"/>
    <p:sldId id="503" r:id="rId41"/>
    <p:sldId id="453" r:id="rId42"/>
    <p:sldId id="454" r:id="rId43"/>
    <p:sldId id="455" r:id="rId44"/>
    <p:sldId id="456" r:id="rId45"/>
    <p:sldId id="458" r:id="rId46"/>
    <p:sldId id="485" r:id="rId47"/>
    <p:sldId id="486" r:id="rId48"/>
    <p:sldId id="484" r:id="rId49"/>
    <p:sldId id="459" r:id="rId50"/>
    <p:sldId id="464" r:id="rId51"/>
    <p:sldId id="466" r:id="rId52"/>
    <p:sldId id="474" r:id="rId53"/>
    <p:sldId id="475" r:id="rId54"/>
    <p:sldId id="476" r:id="rId55"/>
    <p:sldId id="504" r:id="rId56"/>
    <p:sldId id="505" r:id="rId57"/>
    <p:sldId id="477" r:id="rId58"/>
    <p:sldId id="510" r:id="rId59"/>
    <p:sldId id="506" r:id="rId60"/>
    <p:sldId id="291" r:id="rId6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64"/>
    </p:embeddedFont>
    <p:embeddedFont>
      <p:font typeface="FZXingKai-S04" panose="02010600030101010101" charset="-122"/>
      <p:regular r:id="rId65"/>
    </p:embeddedFont>
    <p:embeddedFont>
      <p:font typeface="Calibri" panose="020F0502020204030204" pitchFamily="34" charset="0"/>
      <p:regular r:id="rId66"/>
      <p:bold r:id="rId67"/>
      <p:italic r:id="rId68"/>
      <p:boldItalic r:id="rId69"/>
    </p:embeddedFont>
    <p:embeddedFont>
      <p:font typeface="Impact" panose="020B0806030902050204" pitchFamily="34" charset="0"/>
      <p:regular r:id="rId70"/>
    </p:embeddedFont>
    <p:embeddedFont>
      <p:font typeface="方正姚体" panose="02010601030101010101" pitchFamily="2" charset="-122"/>
      <p:regular r:id="rId71"/>
    </p:embeddedFont>
    <p:embeddedFont>
      <p:font typeface="微软雅黑" panose="020B0503020204020204" pitchFamily="34" charset="-122"/>
      <p:regular r:id="rId72"/>
      <p:bold r:id="rId73"/>
    </p:embeddedFont>
    <p:embeddedFont>
      <p:font typeface="楷体" panose="02010609060101010101" pitchFamily="49" charset="-122"/>
      <p:regular r:id="rId74"/>
    </p:embeddedFont>
    <p:embeddedFont>
      <p:font typeface="汉语拼音" panose="000B0604020202020204" pitchFamily="34" charset="0"/>
      <p:regular r:id="rId75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1104B8"/>
    <a:srgbClr val="B90385"/>
    <a:srgbClr val="FF3399"/>
    <a:srgbClr val="CCFF66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15"/>
    <p:restoredTop sz="95063" autoAdjust="0"/>
  </p:normalViewPr>
  <p:slideViewPr>
    <p:cSldViewPr>
      <p:cViewPr>
        <p:scale>
          <a:sx n="110" d="100"/>
          <a:sy n="110" d="100"/>
        </p:scale>
        <p:origin x="-1758" y="-6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font" Target="fonts/font5.fntdata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3.fntdata"/><Relationship Id="rId74" Type="http://schemas.openxmlformats.org/officeDocument/2006/relationships/font" Target="fonts/font11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2.fntdata"/><Relationship Id="rId73" Type="http://schemas.openxmlformats.org/officeDocument/2006/relationships/font" Target="fonts/font10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1.fntdata"/><Relationship Id="rId69" Type="http://schemas.openxmlformats.org/officeDocument/2006/relationships/font" Target="fonts/font6.fntdata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70" Type="http://schemas.openxmlformats.org/officeDocument/2006/relationships/font" Target="fonts/font7.fntdata"/><Relationship Id="rId75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2DEB37E-1C56-4E98-A095-6E3B987EED14}" type="datetimeFigureOut">
              <a:rPr lang="zh-CN" altLang="en-US"/>
              <a:pPr>
                <a:defRPr/>
              </a:pPr>
              <a:t>2022/6/29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12CCCE2-CFF5-449E-8650-42B6732EEC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7216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ECB1DCD-E361-4B7E-8922-391FE5C94751}" type="datetimeFigureOut">
              <a:rPr lang="zh-CN" altLang="en-US"/>
              <a:pPr>
                <a:defRPr/>
              </a:pPr>
              <a:t>2022/6/29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8FA8D19-D1C1-4FA8-8A98-676AEB8664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4264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65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1C149E4A-538F-4C0E-8BDC-159A056FEE03}" type="slidenum">
              <a:rPr lang="zh-CN" altLang="en-US" smtClean="0"/>
              <a:pPr/>
              <a:t>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zh-CN" altLang="en-US" smtClean="0"/>
          </a:p>
        </p:txBody>
      </p:sp>
      <p:sp>
        <p:nvSpPr>
          <p:cNvPr id="6758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06EBB38B-6DC0-418F-AF49-0D15E34F8D2F}" type="slidenum">
              <a:rPr lang="zh-CN" altLang="en-US" smtClean="0"/>
              <a:pPr/>
              <a:t>10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115937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8087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01833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5877910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361884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6944628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6218223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71557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707663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3694842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4643380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970458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3127681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4733652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410934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8502118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014298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669660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8342645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850561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0912839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1903437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2047509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0099383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79897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897811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191283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873571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715064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8228737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932639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8453733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9025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p0.so.qhmsg.com/bdr/481__/t018366540c4b7e20ff.jpg"/>
          <p:cNvPicPr>
            <a:picLocks noChangeAspect="1" noChangeArrowheads="1"/>
          </p:cNvPicPr>
          <p:nvPr userDrawn="1"/>
        </p:nvPicPr>
        <p:blipFill>
          <a:blip r:embed="rId35" cstate="print">
            <a:extLst/>
          </a:blip>
          <a:srcRect/>
          <a:stretch>
            <a:fillRect/>
          </a:stretch>
        </p:blipFill>
        <p:spPr bwMode="auto">
          <a:xfrm flipH="1">
            <a:off x="7416165" y="4120877"/>
            <a:ext cx="1748795" cy="1022623"/>
          </a:xfrm>
          <a:prstGeom prst="rect">
            <a:avLst/>
          </a:prstGeom>
          <a:ln>
            <a:noFill/>
          </a:ln>
          <a:effectLst>
            <a:softEdge rad="317500"/>
          </a:effectLst>
          <a:extLst/>
        </p:spPr>
      </p:pic>
      <p:sp>
        <p:nvSpPr>
          <p:cNvPr id="6" name="矩形 6"/>
          <p:cNvSpPr>
            <a:spLocks noChangeArrowheads="1"/>
          </p:cNvSpPr>
          <p:nvPr userDrawn="1"/>
        </p:nvSpPr>
        <p:spPr bwMode="auto">
          <a:xfrm>
            <a:off x="1879600" y="69850"/>
            <a:ext cx="5883274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kumimoji="1" lang="en-US" altLang="zh-CN" sz="28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8 </a:t>
            </a:r>
            <a:r>
              <a:rPr kumimoji="1" lang="zh-CN" altLang="en-US" sz="24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就英法联军远征中国致巴特勒上尉的信</a:t>
            </a:r>
            <a:r>
              <a:rPr kumimoji="1" lang="en-US" altLang="zh-CN" sz="24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/</a:t>
            </a:r>
          </a:p>
        </p:txBody>
      </p:sp>
      <p:pic>
        <p:nvPicPr>
          <p:cNvPr id="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613" r:id="rId1"/>
    <p:sldLayoutId id="2147488614" r:id="rId2"/>
    <p:sldLayoutId id="2147488615" r:id="rId3"/>
    <p:sldLayoutId id="2147488616" r:id="rId4"/>
    <p:sldLayoutId id="2147488617" r:id="rId5"/>
    <p:sldLayoutId id="2147488618" r:id="rId6"/>
    <p:sldLayoutId id="2147488619" r:id="rId7"/>
    <p:sldLayoutId id="2147488645" r:id="rId8"/>
    <p:sldLayoutId id="2147488620" r:id="rId9"/>
    <p:sldLayoutId id="2147488621" r:id="rId10"/>
    <p:sldLayoutId id="2147488622" r:id="rId11"/>
    <p:sldLayoutId id="2147488623" r:id="rId12"/>
    <p:sldLayoutId id="2147488624" r:id="rId13"/>
    <p:sldLayoutId id="2147488625" r:id="rId14"/>
    <p:sldLayoutId id="2147488626" r:id="rId15"/>
    <p:sldLayoutId id="2147488627" r:id="rId16"/>
    <p:sldLayoutId id="2147488628" r:id="rId17"/>
    <p:sldLayoutId id="2147488629" r:id="rId18"/>
    <p:sldLayoutId id="2147488630" r:id="rId19"/>
    <p:sldLayoutId id="2147488631" r:id="rId20"/>
    <p:sldLayoutId id="2147488632" r:id="rId21"/>
    <p:sldLayoutId id="2147488633" r:id="rId22"/>
    <p:sldLayoutId id="2147488634" r:id="rId23"/>
    <p:sldLayoutId id="2147488635" r:id="rId24"/>
    <p:sldLayoutId id="2147488636" r:id="rId25"/>
    <p:sldLayoutId id="2147488637" r:id="rId26"/>
    <p:sldLayoutId id="2147488638" r:id="rId27"/>
    <p:sldLayoutId id="2147488639" r:id="rId28"/>
    <p:sldLayoutId id="2147488640" r:id="rId29"/>
    <p:sldLayoutId id="2147488641" r:id="rId30"/>
    <p:sldLayoutId id="2147488642" r:id="rId31"/>
    <p:sldLayoutId id="2147488643" r:id="rId32"/>
    <p:sldLayoutId id="2147488644" r:id="rId33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slide" Target="slide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3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 descr="https://p1.ssl.qhimgs1.com/bdr/_240_/t01e455c8a61d46b261.jpg"/>
          <p:cNvPicPr>
            <a:picLocks noChangeAspect="1" noChangeArrowheads="1"/>
          </p:cNvPicPr>
          <p:nvPr/>
        </p:nvPicPr>
        <p:blipFill>
          <a:blip r:embed="rId2" cstate="print"/>
          <a:srcRect b="7695"/>
          <a:stretch>
            <a:fillRect/>
          </a:stretch>
        </p:blipFill>
        <p:spPr bwMode="auto">
          <a:xfrm>
            <a:off x="755650" y="700088"/>
            <a:ext cx="7632700" cy="3770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Box 6"/>
          <p:cNvSpPr txBox="1">
            <a:spLocks noChangeArrowheads="1"/>
          </p:cNvSpPr>
          <p:nvPr/>
        </p:nvSpPr>
        <p:spPr bwMode="auto">
          <a:xfrm>
            <a:off x="3635375" y="4516438"/>
            <a:ext cx="25923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希腊巴特农神庙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/>
          </p:cNvSpPr>
          <p:nvPr/>
        </p:nvSpPr>
        <p:spPr bwMode="auto">
          <a:xfrm>
            <a:off x="274638" y="987425"/>
            <a:ext cx="6097562" cy="314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3200" b="1" noProof="1" smtClean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400" b="1" noProof="1" smtClean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雨</a:t>
            </a:r>
            <a:r>
              <a:rPr lang="zh-CN" altLang="en-US" sz="3400" b="1" noProof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果</a:t>
            </a:r>
            <a:r>
              <a:rPr lang="zh-CN" altLang="zh-CN" sz="2800" b="1" noProof="1">
                <a:latin typeface="楷体" pitchFamily="49" charset="-122"/>
                <a:ea typeface="楷体" pitchFamily="49" charset="-122"/>
              </a:rPr>
              <a:t>(1802-1885)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</a:rPr>
              <a:t>，法国作家。法国浪漫主义文学的重要代表。由于政治和文学方面的贡献突出，在法国有很高的威望。代表作品</a:t>
            </a:r>
            <a:r>
              <a:rPr lang="zh-CN" altLang="en-US" sz="2800" b="1" noProof="1" smtClean="0"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zh-CN" sz="2800" b="1" noProof="1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</a:rPr>
              <a:t>巴黎圣母院</a:t>
            </a:r>
            <a:r>
              <a:rPr lang="zh-CN" altLang="zh-CN" sz="2800" b="1" noProof="1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</a:rPr>
              <a:t>悲惨世界</a:t>
            </a:r>
            <a:r>
              <a:rPr lang="zh-CN" altLang="zh-CN" sz="2800" b="1" noProof="1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</a:rPr>
              <a:t>笑面人</a:t>
            </a:r>
            <a:r>
              <a:rPr lang="zh-CN" altLang="zh-CN" sz="2800" b="1" noProof="1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</a:rPr>
              <a:t>九三年</a:t>
            </a:r>
            <a:r>
              <a:rPr lang="zh-CN" altLang="zh-CN" sz="2800" b="1" noProof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</a:rPr>
              <a:t>等。</a:t>
            </a:r>
          </a:p>
        </p:txBody>
      </p:sp>
      <p:pic>
        <p:nvPicPr>
          <p:cNvPr id="12291" name="Picture 2" descr="E:\孙巧灵\2016秋上\上课课件\制作\R八语上\人八语大课堂正文\HZH5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918" y="1203598"/>
            <a:ext cx="2283282" cy="30207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2" name="组合 8"/>
          <p:cNvGrpSpPr>
            <a:grpSpLocks/>
          </p:cNvGrpSpPr>
          <p:nvPr/>
        </p:nvGrpSpPr>
        <p:grpSpPr bwMode="auto">
          <a:xfrm>
            <a:off x="-26988" y="31750"/>
            <a:ext cx="2006601" cy="523875"/>
            <a:chOff x="70" y="-63"/>
            <a:chExt cx="3161" cy="824"/>
          </a:xfrm>
        </p:grpSpPr>
        <p:sp>
          <p:nvSpPr>
            <p:cNvPr id="1229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2"/>
          <p:cNvGrpSpPr>
            <a:grpSpLocks/>
          </p:cNvGrpSpPr>
          <p:nvPr/>
        </p:nvGrpSpPr>
        <p:grpSpPr bwMode="auto">
          <a:xfrm>
            <a:off x="3276600" y="709613"/>
            <a:ext cx="2592388" cy="566737"/>
            <a:chOff x="2843213" y="700088"/>
            <a:chExt cx="2592387" cy="566737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30343">
              <a:off x="4935537" y="817563"/>
              <a:ext cx="441325" cy="419100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9" name="圆角矩形 18">
              <a:extLst>
                <a:ext uri="{FF2B5EF4-FFF2-40B4-BE49-F238E27FC236}"/>
              </a:extLst>
            </p:cNvPr>
            <p:cNvSpPr/>
            <p:nvPr/>
          </p:nvSpPr>
          <p:spPr>
            <a:xfrm rot="21283839">
              <a:off x="4514850" y="817563"/>
              <a:ext cx="441325" cy="419100"/>
            </a:xfrm>
            <a:prstGeom prst="round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8" name="圆角矩形 17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068763" y="8175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3706813" y="8239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287713" y="8239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" name="圆角矩形 1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2878138" y="8318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3326" name="矩形 1"/>
            <p:cNvSpPr>
              <a:spLocks noChangeArrowheads="1"/>
            </p:cNvSpPr>
            <p:nvPr/>
          </p:nvSpPr>
          <p:spPr bwMode="auto">
            <a:xfrm>
              <a:off x="2843213" y="700088"/>
              <a:ext cx="2592387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书信基本常识</a:t>
              </a:r>
            </a:p>
          </p:txBody>
        </p:sp>
      </p:grp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539750" y="1323975"/>
            <a:ext cx="817245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dirty="0">
                <a:latin typeface="宋体" pitchFamily="2" charset="-122"/>
              </a:rPr>
              <a:t>书信的格式：</a:t>
            </a:r>
            <a:endParaRPr lang="en-US" altLang="zh-CN" sz="2800" b="1" dirty="0">
              <a:latin typeface="宋体" pitchFamily="2" charset="-122"/>
            </a:endParaRPr>
          </a:p>
          <a:p>
            <a:pPr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称呼。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顶格，有的还可以加上一定的限定、修饰词，如“亲爱的”“尊敬的”等。</a:t>
            </a:r>
          </a:p>
          <a:p>
            <a:pPr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问候语。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“您好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”“近来身体是否安康”等。独立成段，不可直接接下文。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316" name="组合 8"/>
          <p:cNvGrpSpPr>
            <a:grpSpLocks/>
          </p:cNvGrpSpPr>
          <p:nvPr/>
        </p:nvGrpSpPr>
        <p:grpSpPr bwMode="auto">
          <a:xfrm>
            <a:off x="-26988" y="31750"/>
            <a:ext cx="2006601" cy="523875"/>
            <a:chOff x="70" y="-63"/>
            <a:chExt cx="3161" cy="824"/>
          </a:xfrm>
        </p:grpSpPr>
        <p:sp>
          <p:nvSpPr>
            <p:cNvPr id="133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菱形 2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34975" y="773113"/>
            <a:ext cx="8274050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正文。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这是信的主体，可以分为若干段来书写。</a:t>
            </a:r>
            <a:endParaRPr lang="en-US" altLang="zh-CN" sz="27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祝颂语。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以“此致”“敬礼”为例。“此致”可以紧接着主体正文之后，不另起段，不加标点；也可以在正文之下另起一行空两格书写。“敬礼”写在“此致”的下一行，顶格书写。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署名和日期。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写信人的姓名或名字，写在祝颂语下方一至两行处右侧。另起一行在署名的正下方写日期。</a:t>
            </a:r>
            <a:endParaRPr lang="en-US" altLang="zh-CN" sz="27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4339" name="组合 8"/>
          <p:cNvGrpSpPr>
            <a:grpSpLocks/>
          </p:cNvGrpSpPr>
          <p:nvPr/>
        </p:nvGrpSpPr>
        <p:grpSpPr bwMode="auto">
          <a:xfrm>
            <a:off x="-26988" y="31750"/>
            <a:ext cx="2006601" cy="523875"/>
            <a:chOff x="70" y="-63"/>
            <a:chExt cx="3161" cy="824"/>
          </a:xfrm>
        </p:grpSpPr>
        <p:sp>
          <p:nvSpPr>
            <p:cNvPr id="1434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50"/>
          <p:cNvGrpSpPr>
            <a:grpSpLocks/>
          </p:cNvGrpSpPr>
          <p:nvPr/>
        </p:nvGrpSpPr>
        <p:grpSpPr bwMode="auto">
          <a:xfrm>
            <a:off x="474663" y="627063"/>
            <a:ext cx="1504950" cy="566737"/>
            <a:chOff x="683568" y="627534"/>
            <a:chExt cx="1505595" cy="566737"/>
          </a:xfrm>
        </p:grpSpPr>
        <p:grpSp>
          <p:nvGrpSpPr>
            <p:cNvPr id="15398" name="组合 48"/>
            <p:cNvGrpSpPr>
              <a:grpSpLocks/>
            </p:cNvGrpSpPr>
            <p:nvPr/>
          </p:nvGrpSpPr>
          <p:grpSpPr bwMode="auto">
            <a:xfrm>
              <a:off x="787400" y="719138"/>
              <a:ext cx="1401763" cy="431800"/>
              <a:chOff x="787400" y="719138"/>
              <a:chExt cx="1401763" cy="431800"/>
            </a:xfrm>
          </p:grpSpPr>
          <p:sp>
            <p:nvSpPr>
              <p:cNvPr id="57" name="圆角矩形 56">
                <a:extLst>
                  <a:ext uri="{FF2B5EF4-FFF2-40B4-BE49-F238E27FC236}"/>
                </a:extLst>
              </p:cNvPr>
              <p:cNvSpPr/>
              <p:nvPr/>
            </p:nvSpPr>
            <p:spPr>
              <a:xfrm rot="20326116">
                <a:off x="1746060" y="719609"/>
                <a:ext cx="443103" cy="420687"/>
              </a:xfrm>
              <a:prstGeom prst="round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/>
              </a:p>
            </p:txBody>
          </p:sp>
          <p:sp>
            <p:nvSpPr>
              <p:cNvPr id="58" name="圆角矩形 57">
                <a:extLst>
                  <a:ext uri="{FF2B5EF4-FFF2-40B4-BE49-F238E27FC236}"/>
                </a:extLst>
              </p:cNvPr>
              <p:cNvSpPr/>
              <p:nvPr/>
            </p:nvSpPr>
            <p:spPr>
              <a:xfrm rot="319204">
                <a:off x="1258489" y="722784"/>
                <a:ext cx="441514" cy="420687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/>
              </a:p>
            </p:txBody>
          </p:sp>
          <p:sp>
            <p:nvSpPr>
              <p:cNvPr id="59" name="圆角矩形 58">
                <a:extLst>
                  <a:ext uri="{FF2B5EF4-FFF2-40B4-BE49-F238E27FC236}"/>
                </a:extLst>
              </p:cNvPr>
              <p:cNvSpPr/>
              <p:nvPr/>
            </p:nvSpPr>
            <p:spPr>
              <a:xfrm rot="21148334">
                <a:off x="786799" y="730721"/>
                <a:ext cx="441514" cy="420688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/>
              </a:p>
            </p:txBody>
          </p:sp>
        </p:grpSp>
        <p:sp>
          <p:nvSpPr>
            <p:cNvPr id="15399" name="矩形 1"/>
            <p:cNvSpPr>
              <a:spLocks noChangeArrowheads="1"/>
            </p:cNvSpPr>
            <p:nvPr/>
          </p:nvSpPr>
          <p:spPr bwMode="auto">
            <a:xfrm>
              <a:off x="683568" y="627534"/>
              <a:ext cx="1497013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读一读</a:t>
              </a:r>
            </a:p>
          </p:txBody>
        </p:sp>
      </p:grp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712788" y="1630363"/>
            <a:ext cx="1000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赃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364" name="矩形 10"/>
          <p:cNvSpPr>
            <a:spLocks noChangeArrowheads="1"/>
          </p:cNvSpPr>
          <p:nvPr/>
        </p:nvSpPr>
        <p:spPr bwMode="auto">
          <a:xfrm>
            <a:off x="2720975" y="1630363"/>
            <a:ext cx="1212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琉璃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365" name="矩形 11"/>
          <p:cNvSpPr>
            <a:spLocks noChangeArrowheads="1"/>
          </p:cNvSpPr>
          <p:nvPr/>
        </p:nvSpPr>
        <p:spPr bwMode="auto">
          <a:xfrm>
            <a:off x="4521200" y="1630363"/>
            <a:ext cx="12144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珐琅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366" name="矩形 12"/>
          <p:cNvSpPr>
            <a:spLocks noChangeArrowheads="1"/>
          </p:cNvSpPr>
          <p:nvPr/>
        </p:nvSpPr>
        <p:spPr bwMode="auto">
          <a:xfrm>
            <a:off x="7329488" y="1630363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曦</a:t>
            </a:r>
          </a:p>
        </p:txBody>
      </p:sp>
      <p:sp>
        <p:nvSpPr>
          <p:cNvPr id="15367" name="矩形 13"/>
          <p:cNvSpPr>
            <a:spLocks noChangeArrowheads="1"/>
          </p:cNvSpPr>
          <p:nvPr/>
        </p:nvSpPr>
        <p:spPr bwMode="auto">
          <a:xfrm>
            <a:off x="1347788" y="2871788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骇</a:t>
            </a:r>
          </a:p>
        </p:txBody>
      </p:sp>
      <p:sp>
        <p:nvSpPr>
          <p:cNvPr id="15368" name="矩形 14"/>
          <p:cNvSpPr>
            <a:spLocks noChangeArrowheads="1"/>
          </p:cNvSpPr>
          <p:nvPr/>
        </p:nvSpPr>
        <p:spPr bwMode="auto">
          <a:xfrm>
            <a:off x="2768600" y="2973388"/>
            <a:ext cx="735013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4000"/>
              </a:lnSpc>
              <a:spcBef>
                <a:spcPct val="20000"/>
              </a:spcBef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瞥</a:t>
            </a:r>
            <a:endParaRPr lang="en-US" altLang="zh-CN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369" name="矩形 15"/>
          <p:cNvSpPr>
            <a:spLocks noChangeArrowheads="1"/>
          </p:cNvSpPr>
          <p:nvPr/>
        </p:nvSpPr>
        <p:spPr bwMode="auto">
          <a:xfrm>
            <a:off x="4521200" y="287178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劫</a:t>
            </a:r>
            <a:endParaRPr lang="zh-CN" altLang="en-US" sz="40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370" name="矩形 16"/>
          <p:cNvSpPr>
            <a:spLocks noChangeArrowheads="1"/>
          </p:cNvSpPr>
          <p:nvPr/>
        </p:nvSpPr>
        <p:spPr bwMode="auto">
          <a:xfrm>
            <a:off x="7256463" y="2871788"/>
            <a:ext cx="504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箧</a:t>
            </a:r>
          </a:p>
        </p:txBody>
      </p:sp>
      <p:sp>
        <p:nvSpPr>
          <p:cNvPr id="15371" name="矩形 17"/>
          <p:cNvSpPr>
            <a:spLocks noChangeArrowheads="1"/>
          </p:cNvSpPr>
          <p:nvPr/>
        </p:nvSpPr>
        <p:spPr bwMode="auto">
          <a:xfrm>
            <a:off x="1855788" y="4024313"/>
            <a:ext cx="70961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缭</a:t>
            </a:r>
            <a:r>
              <a:rPr lang="en-US" altLang="zh-CN" sz="400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281113" y="163512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物</a:t>
            </a:r>
            <a:endParaRPr lang="zh-CN" altLang="en-US" sz="4000"/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297238" y="287178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见</a:t>
            </a: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175250" y="2871788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掠</a:t>
            </a: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04850" y="4024313"/>
            <a:ext cx="2879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眼花   乱</a:t>
            </a:r>
            <a:endParaRPr lang="zh-CN" altLang="en-US" sz="4000"/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584700" y="1268413"/>
            <a:ext cx="1516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fà  láng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7400925" y="1268413"/>
            <a:ext cx="485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xī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755576" y="2513013"/>
            <a:ext cx="1320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汉语拼音" pitchFamily="34" charset="0"/>
                <a:ea typeface="微软雅黑" pitchFamily="34" charset="-122"/>
              </a:rPr>
              <a:t>      hài</a:t>
            </a:r>
            <a:endParaRPr lang="zh-CN" altLang="en-US" sz="2800" dirty="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2863850" y="2513013"/>
            <a:ext cx="655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piē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638675" y="2513013"/>
            <a:ext cx="6238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jié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7256463" y="2513013"/>
            <a:ext cx="7635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qiè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6680200" y="1630363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晨</a:t>
            </a: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771525" y="287178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惊</a:t>
            </a: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6680200" y="287178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箱</a:t>
            </a: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1855788" y="3627438"/>
            <a:ext cx="776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liáo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15386" name="矩形 15"/>
          <p:cNvSpPr>
            <a:spLocks noChangeArrowheads="1"/>
          </p:cNvSpPr>
          <p:nvPr/>
        </p:nvSpPr>
        <p:spPr bwMode="auto">
          <a:xfrm>
            <a:off x="4521200" y="4024313"/>
            <a:ext cx="6985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给</a:t>
            </a:r>
            <a:endParaRPr lang="zh-CN" altLang="en-US" sz="40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5103813" y="4024313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予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716463" y="3627438"/>
            <a:ext cx="463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jǐ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15389" name="矩形 15"/>
          <p:cNvSpPr>
            <a:spLocks noChangeArrowheads="1"/>
          </p:cNvSpPr>
          <p:nvPr/>
        </p:nvSpPr>
        <p:spPr bwMode="auto">
          <a:xfrm>
            <a:off x="7327900" y="4024313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裁</a:t>
            </a:r>
            <a:endParaRPr lang="zh-CN" altLang="en-US" sz="40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680200" y="4024313"/>
            <a:ext cx="57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制</a:t>
            </a: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7367588" y="3627438"/>
            <a:ext cx="6873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cái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grpSp>
        <p:nvGrpSpPr>
          <p:cNvPr id="15392" name="组合 55"/>
          <p:cNvGrpSpPr>
            <a:grpSpLocks/>
          </p:cNvGrpSpPr>
          <p:nvPr/>
        </p:nvGrpSpPr>
        <p:grpSpPr bwMode="auto">
          <a:xfrm>
            <a:off x="-26988" y="31750"/>
            <a:ext cx="2006601" cy="523875"/>
            <a:chOff x="70" y="-63"/>
            <a:chExt cx="3161" cy="824"/>
          </a:xfrm>
        </p:grpSpPr>
        <p:sp>
          <p:nvSpPr>
            <p:cNvPr id="1539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5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菱形 5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611188" y="1255713"/>
            <a:ext cx="1006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zāng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927350" y="1290638"/>
            <a:ext cx="8524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liú lí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3" grpId="0"/>
      <p:bldP spid="34" grpId="0"/>
      <p:bldP spid="35" grpId="0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50" grpId="0"/>
      <p:bldP spid="50" grpId="1"/>
      <p:bldP spid="56" grpId="0"/>
      <p:bldP spid="60" grpId="0"/>
      <p:bldP spid="61" grpId="0"/>
      <p:bldP spid="62" grpId="0"/>
      <p:bldP spid="62" grpId="1"/>
      <p:bldP spid="37" grpId="0"/>
      <p:bldP spid="38" grpId="0"/>
      <p:bldP spid="38" grpId="1"/>
      <p:bldP spid="40" grpId="0"/>
      <p:bldP spid="48" grpId="0"/>
      <p:bldP spid="48" grpId="1"/>
      <p:bldP spid="49" grpId="0"/>
      <p:bldP spid="49" grpId="1"/>
      <p:bldP spid="51" grpId="0"/>
      <p:bldP spid="5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圆角矩形 72">
            <a:extLst>
              <a:ext uri="{FF2B5EF4-FFF2-40B4-BE49-F238E27FC236}"/>
            </a:extLst>
          </p:cNvPr>
          <p:cNvSpPr/>
          <p:nvPr/>
        </p:nvSpPr>
        <p:spPr>
          <a:xfrm rot="20326116">
            <a:off x="1474788" y="788988"/>
            <a:ext cx="442912" cy="420687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74" name="圆角矩形 73">
            <a:extLst>
              <a:ext uri="{FF2B5EF4-FFF2-40B4-BE49-F238E27FC236}"/>
            </a:extLst>
          </p:cNvPr>
          <p:cNvSpPr/>
          <p:nvPr/>
        </p:nvSpPr>
        <p:spPr>
          <a:xfrm rot="319204">
            <a:off x="989013" y="792163"/>
            <a:ext cx="441325" cy="42068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75" name="圆角矩形 74">
            <a:extLst>
              <a:ext uri="{FF2B5EF4-FFF2-40B4-BE49-F238E27FC236}"/>
            </a:extLst>
          </p:cNvPr>
          <p:cNvSpPr/>
          <p:nvPr/>
        </p:nvSpPr>
        <p:spPr>
          <a:xfrm rot="21148334">
            <a:off x="515938" y="800100"/>
            <a:ext cx="441325" cy="4206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16389" name="矩形 1"/>
          <p:cNvSpPr>
            <a:spLocks noChangeArrowheads="1"/>
          </p:cNvSpPr>
          <p:nvPr/>
        </p:nvSpPr>
        <p:spPr bwMode="auto">
          <a:xfrm>
            <a:off x="481013" y="668338"/>
            <a:ext cx="14986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>
              <a:lnSpc>
                <a:spcPts val="43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多音字</a:t>
            </a:r>
          </a:p>
        </p:txBody>
      </p:sp>
      <p:sp>
        <p:nvSpPr>
          <p:cNvPr id="16390" name="TextBox 31"/>
          <p:cNvSpPr txBox="1">
            <a:spLocks noChangeArrowheads="1"/>
          </p:cNvSpPr>
          <p:nvPr/>
        </p:nvSpPr>
        <p:spPr bwMode="auto">
          <a:xfrm>
            <a:off x="468313" y="2284413"/>
            <a:ext cx="1079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模</a:t>
            </a:r>
          </a:p>
        </p:txBody>
      </p:sp>
      <p:sp>
        <p:nvSpPr>
          <p:cNvPr id="51210" name="TextBox 32"/>
          <p:cNvSpPr txBox="1">
            <a:spLocks noChangeArrowheads="1"/>
          </p:cNvSpPr>
          <p:nvPr/>
        </p:nvSpPr>
        <p:spPr bwMode="auto">
          <a:xfrm>
            <a:off x="1187450" y="1535113"/>
            <a:ext cx="35290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（    ）模糊  </a:t>
            </a:r>
          </a:p>
        </p:txBody>
      </p:sp>
      <p:sp>
        <p:nvSpPr>
          <p:cNvPr id="51211" name="TextBox 33"/>
          <p:cNvSpPr txBox="1">
            <a:spLocks noChangeArrowheads="1"/>
          </p:cNvSpPr>
          <p:nvPr/>
        </p:nvSpPr>
        <p:spPr bwMode="auto">
          <a:xfrm>
            <a:off x="1187450" y="2933700"/>
            <a:ext cx="30241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（    ）模样</a:t>
            </a:r>
          </a:p>
        </p:txBody>
      </p:sp>
      <p:sp>
        <p:nvSpPr>
          <p:cNvPr id="16393" name="TextBox 34"/>
          <p:cNvSpPr txBox="1">
            <a:spLocks noChangeArrowheads="1"/>
          </p:cNvSpPr>
          <p:nvPr/>
        </p:nvSpPr>
        <p:spPr bwMode="auto">
          <a:xfrm>
            <a:off x="4643438" y="2355850"/>
            <a:ext cx="7921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给</a:t>
            </a:r>
          </a:p>
        </p:txBody>
      </p:sp>
      <p:sp>
        <p:nvSpPr>
          <p:cNvPr id="51213" name="TextBox 36"/>
          <p:cNvSpPr txBox="1">
            <a:spLocks noChangeArrowheads="1"/>
          </p:cNvSpPr>
          <p:nvPr/>
        </p:nvSpPr>
        <p:spPr bwMode="auto">
          <a:xfrm>
            <a:off x="5292725" y="1565275"/>
            <a:ext cx="2736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（   ）给予</a:t>
            </a:r>
          </a:p>
        </p:txBody>
      </p:sp>
      <p:sp>
        <p:nvSpPr>
          <p:cNvPr id="51214" name="TextBox 37"/>
          <p:cNvSpPr txBox="1">
            <a:spLocks noChangeArrowheads="1"/>
          </p:cNvSpPr>
          <p:nvPr/>
        </p:nvSpPr>
        <p:spPr bwMode="auto">
          <a:xfrm>
            <a:off x="5292725" y="2932113"/>
            <a:ext cx="37798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（   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）送给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215" name="TextBox 38"/>
          <p:cNvSpPr txBox="1">
            <a:spLocks noChangeArrowheads="1"/>
          </p:cNvSpPr>
          <p:nvPr/>
        </p:nvSpPr>
        <p:spPr bwMode="auto">
          <a:xfrm>
            <a:off x="1763713" y="1563688"/>
            <a:ext cx="9350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solidFill>
                  <a:srgbClr val="0000FF"/>
                </a:solidFill>
                <a:latin typeface="汉语拼音" pitchFamily="34" charset="0"/>
                <a:cs typeface="汉语拼音" pitchFamily="34" charset="0"/>
              </a:rPr>
              <a:t>mó</a:t>
            </a:r>
            <a:endParaRPr lang="zh-CN" altLang="en-US" sz="3200">
              <a:solidFill>
                <a:srgbClr val="0000FF"/>
              </a:solidFill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51216" name="TextBox 40"/>
          <p:cNvSpPr txBox="1">
            <a:spLocks noChangeArrowheads="1"/>
          </p:cNvSpPr>
          <p:nvPr/>
        </p:nvSpPr>
        <p:spPr bwMode="auto">
          <a:xfrm>
            <a:off x="1835150" y="2933700"/>
            <a:ext cx="9366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solidFill>
                  <a:srgbClr val="0000FF"/>
                </a:solidFill>
                <a:latin typeface="汉语拼音" pitchFamily="34" charset="0"/>
                <a:cs typeface="汉语拼音" pitchFamily="34" charset="0"/>
              </a:rPr>
              <a:t>mú</a:t>
            </a:r>
            <a:endParaRPr lang="zh-CN" altLang="en-US" sz="3200">
              <a:solidFill>
                <a:srgbClr val="0000FF"/>
              </a:solidFill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51217" name="TextBox 42"/>
          <p:cNvSpPr txBox="1">
            <a:spLocks noChangeArrowheads="1"/>
          </p:cNvSpPr>
          <p:nvPr/>
        </p:nvSpPr>
        <p:spPr bwMode="auto">
          <a:xfrm>
            <a:off x="5940152" y="1562100"/>
            <a:ext cx="792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solidFill>
                  <a:srgbClr val="0000FF"/>
                </a:solidFill>
                <a:latin typeface="汉语拼音" pitchFamily="34" charset="0"/>
                <a:cs typeface="汉语拼音" pitchFamily="34" charset="0"/>
              </a:rPr>
              <a:t>jǐ</a:t>
            </a:r>
            <a:endParaRPr lang="zh-CN" altLang="en-US" sz="3200">
              <a:solidFill>
                <a:srgbClr val="0000FF"/>
              </a:solidFill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51218" name="TextBox 44"/>
          <p:cNvSpPr txBox="1">
            <a:spLocks noChangeArrowheads="1"/>
          </p:cNvSpPr>
          <p:nvPr/>
        </p:nvSpPr>
        <p:spPr bwMode="auto">
          <a:xfrm>
            <a:off x="5942013" y="2933700"/>
            <a:ext cx="790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solidFill>
                  <a:srgbClr val="0000FF"/>
                </a:solidFill>
                <a:latin typeface="汉语拼音" pitchFamily="34" charset="0"/>
                <a:cs typeface="汉语拼音" pitchFamily="34" charset="0"/>
              </a:rPr>
              <a:t>gěi</a:t>
            </a:r>
            <a:endParaRPr lang="zh-CN" altLang="en-US" sz="3200">
              <a:solidFill>
                <a:srgbClr val="0000FF"/>
              </a:solidFill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8" name="左大括号 47"/>
          <p:cNvSpPr/>
          <p:nvPr/>
        </p:nvSpPr>
        <p:spPr>
          <a:xfrm>
            <a:off x="1116013" y="1914525"/>
            <a:ext cx="360362" cy="143986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左大括号 48"/>
          <p:cNvSpPr/>
          <p:nvPr/>
        </p:nvSpPr>
        <p:spPr>
          <a:xfrm>
            <a:off x="5292725" y="1914525"/>
            <a:ext cx="360363" cy="144145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6402" name="组合 55"/>
          <p:cNvGrpSpPr>
            <a:grpSpLocks/>
          </p:cNvGrpSpPr>
          <p:nvPr/>
        </p:nvGrpSpPr>
        <p:grpSpPr bwMode="auto">
          <a:xfrm>
            <a:off x="-26988" y="-20638"/>
            <a:ext cx="2006601" cy="523876"/>
            <a:chOff x="70" y="-63"/>
            <a:chExt cx="3161" cy="824"/>
          </a:xfrm>
        </p:grpSpPr>
        <p:sp>
          <p:nvSpPr>
            <p:cNvPr id="1640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2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0" grpId="0"/>
      <p:bldP spid="51211" grpId="0"/>
      <p:bldP spid="51213" grpId="0"/>
      <p:bldP spid="51214" grpId="0"/>
      <p:bldP spid="51215" grpId="0"/>
      <p:bldP spid="51216" grpId="0"/>
      <p:bldP spid="51217" grpId="0"/>
      <p:bldP spid="512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>
            <a:extLst>
              <a:ext uri="{FF2B5EF4-FFF2-40B4-BE49-F238E27FC236}"/>
            </a:extLst>
          </p:cNvPr>
          <p:cNvSpPr/>
          <p:nvPr/>
        </p:nvSpPr>
        <p:spPr>
          <a:xfrm rot="20326116">
            <a:off x="1474788" y="788988"/>
            <a:ext cx="442912" cy="420687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25" name="圆角矩形 24">
            <a:extLst>
              <a:ext uri="{FF2B5EF4-FFF2-40B4-BE49-F238E27FC236}"/>
            </a:extLst>
          </p:cNvPr>
          <p:cNvSpPr/>
          <p:nvPr/>
        </p:nvSpPr>
        <p:spPr>
          <a:xfrm rot="319204">
            <a:off x="989013" y="792163"/>
            <a:ext cx="441325" cy="42068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36" name="圆角矩形 35">
            <a:extLst>
              <a:ext uri="{FF2B5EF4-FFF2-40B4-BE49-F238E27FC236}"/>
            </a:extLst>
          </p:cNvPr>
          <p:cNvSpPr/>
          <p:nvPr/>
        </p:nvSpPr>
        <p:spPr>
          <a:xfrm rot="21148334">
            <a:off x="515938" y="800100"/>
            <a:ext cx="441325" cy="4206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17413" name="矩形 1"/>
          <p:cNvSpPr>
            <a:spLocks noChangeArrowheads="1"/>
          </p:cNvSpPr>
          <p:nvPr/>
        </p:nvSpPr>
        <p:spPr bwMode="auto">
          <a:xfrm>
            <a:off x="481013" y="668338"/>
            <a:ext cx="14986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>
              <a:lnSpc>
                <a:spcPts val="43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形近字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684213" y="1851025"/>
            <a:ext cx="360362" cy="144145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>
            <a:off x="3203575" y="1851025"/>
            <a:ext cx="360363" cy="144145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左大括号 20"/>
          <p:cNvSpPr/>
          <p:nvPr/>
        </p:nvSpPr>
        <p:spPr>
          <a:xfrm>
            <a:off x="6227763" y="1708150"/>
            <a:ext cx="360362" cy="201612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417" name="TextBox 22"/>
          <p:cNvSpPr txBox="1">
            <a:spLocks noChangeArrowheads="1"/>
          </p:cNvSpPr>
          <p:nvPr/>
        </p:nvSpPr>
        <p:spPr bwMode="auto">
          <a:xfrm>
            <a:off x="1116013" y="1635125"/>
            <a:ext cx="720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脏</a:t>
            </a:r>
          </a:p>
        </p:txBody>
      </p:sp>
      <p:sp>
        <p:nvSpPr>
          <p:cNvPr id="17418" name="TextBox 25"/>
          <p:cNvSpPr txBox="1">
            <a:spLocks noChangeArrowheads="1"/>
          </p:cNvSpPr>
          <p:nvPr/>
        </p:nvSpPr>
        <p:spPr bwMode="auto">
          <a:xfrm>
            <a:off x="1116013" y="3076575"/>
            <a:ext cx="6492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赃</a:t>
            </a:r>
          </a:p>
        </p:txBody>
      </p:sp>
      <p:sp>
        <p:nvSpPr>
          <p:cNvPr id="52238" name="矩形 28"/>
          <p:cNvSpPr>
            <a:spLocks noChangeArrowheads="1"/>
          </p:cNvSpPr>
          <p:nvPr/>
        </p:nvSpPr>
        <p:spPr bwMode="auto">
          <a:xfrm>
            <a:off x="1549400" y="1635125"/>
            <a:ext cx="1268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肮脏</a:t>
            </a:r>
            <a:r>
              <a:rPr lang="en-US" altLang="zh-CN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800" b="1">
              <a:solidFill>
                <a:srgbClr val="1104B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239" name="矩形 29"/>
          <p:cNvSpPr>
            <a:spLocks noChangeArrowheads="1"/>
          </p:cNvSpPr>
          <p:nvPr/>
        </p:nvSpPr>
        <p:spPr bwMode="auto">
          <a:xfrm>
            <a:off x="1549400" y="3076575"/>
            <a:ext cx="12684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赃物</a:t>
            </a:r>
            <a:r>
              <a:rPr lang="en-US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800" b="1" dirty="0">
              <a:solidFill>
                <a:srgbClr val="1104B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21" name="TextBox 30"/>
          <p:cNvSpPr txBox="1">
            <a:spLocks noChangeArrowheads="1"/>
          </p:cNvSpPr>
          <p:nvPr/>
        </p:nvSpPr>
        <p:spPr bwMode="auto">
          <a:xfrm>
            <a:off x="3563938" y="1635125"/>
            <a:ext cx="792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骇</a:t>
            </a:r>
          </a:p>
        </p:txBody>
      </p:sp>
      <p:sp>
        <p:nvSpPr>
          <p:cNvPr id="52241" name="TextBox 31"/>
          <p:cNvSpPr txBox="1">
            <a:spLocks noChangeArrowheads="1"/>
          </p:cNvSpPr>
          <p:nvPr/>
        </p:nvSpPr>
        <p:spPr bwMode="auto">
          <a:xfrm>
            <a:off x="4140200" y="1635125"/>
            <a:ext cx="1368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惊骇</a:t>
            </a:r>
            <a:r>
              <a:rPr lang="en-US" altLang="zh-CN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800" b="1">
              <a:solidFill>
                <a:srgbClr val="1104B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23" name="TextBox 32"/>
          <p:cNvSpPr txBox="1">
            <a:spLocks noChangeArrowheads="1"/>
          </p:cNvSpPr>
          <p:nvPr/>
        </p:nvSpPr>
        <p:spPr bwMode="auto">
          <a:xfrm>
            <a:off x="3563938" y="2355850"/>
            <a:ext cx="792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赅</a:t>
            </a:r>
          </a:p>
        </p:txBody>
      </p:sp>
      <p:sp>
        <p:nvSpPr>
          <p:cNvPr id="52243" name="TextBox 33"/>
          <p:cNvSpPr txBox="1">
            <a:spLocks noChangeArrowheads="1"/>
          </p:cNvSpPr>
          <p:nvPr/>
        </p:nvSpPr>
        <p:spPr bwMode="auto">
          <a:xfrm>
            <a:off x="4140200" y="2355850"/>
            <a:ext cx="25193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言简意赅</a:t>
            </a:r>
            <a:r>
              <a:rPr lang="en-US" altLang="zh-CN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800" b="1">
              <a:solidFill>
                <a:srgbClr val="1104B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25" name="TextBox 34"/>
          <p:cNvSpPr txBox="1">
            <a:spLocks noChangeArrowheads="1"/>
          </p:cNvSpPr>
          <p:nvPr/>
        </p:nvSpPr>
        <p:spPr bwMode="auto">
          <a:xfrm>
            <a:off x="3563938" y="3076575"/>
            <a:ext cx="5048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该</a:t>
            </a:r>
          </a:p>
        </p:txBody>
      </p:sp>
      <p:sp>
        <p:nvSpPr>
          <p:cNvPr id="52245" name="TextBox 36"/>
          <p:cNvSpPr txBox="1">
            <a:spLocks noChangeArrowheads="1"/>
          </p:cNvSpPr>
          <p:nvPr/>
        </p:nvSpPr>
        <p:spPr bwMode="auto">
          <a:xfrm>
            <a:off x="4068763" y="3076575"/>
            <a:ext cx="1295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应该</a:t>
            </a:r>
            <a:r>
              <a:rPr lang="en-US" altLang="zh-CN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800" b="1">
              <a:solidFill>
                <a:srgbClr val="1104B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27" name="TextBox 46"/>
          <p:cNvSpPr txBox="1">
            <a:spLocks noChangeArrowheads="1"/>
          </p:cNvSpPr>
          <p:nvPr/>
        </p:nvSpPr>
        <p:spPr bwMode="auto">
          <a:xfrm>
            <a:off x="6588125" y="1419225"/>
            <a:ext cx="7921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潦</a:t>
            </a:r>
          </a:p>
        </p:txBody>
      </p:sp>
      <p:sp>
        <p:nvSpPr>
          <p:cNvPr id="52247" name="TextBox 49"/>
          <p:cNvSpPr txBox="1">
            <a:spLocks noChangeArrowheads="1"/>
          </p:cNvSpPr>
          <p:nvPr/>
        </p:nvSpPr>
        <p:spPr bwMode="auto">
          <a:xfrm>
            <a:off x="7164388" y="1419225"/>
            <a:ext cx="1366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潦倒</a:t>
            </a:r>
            <a:r>
              <a:rPr lang="en-US" altLang="zh-CN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800" b="1">
              <a:solidFill>
                <a:srgbClr val="1104B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29" name="TextBox 50"/>
          <p:cNvSpPr txBox="1">
            <a:spLocks noChangeArrowheads="1"/>
          </p:cNvSpPr>
          <p:nvPr/>
        </p:nvSpPr>
        <p:spPr bwMode="auto">
          <a:xfrm>
            <a:off x="6588125" y="2116138"/>
            <a:ext cx="7921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缭</a:t>
            </a:r>
          </a:p>
        </p:txBody>
      </p:sp>
      <p:sp>
        <p:nvSpPr>
          <p:cNvPr id="52249" name="TextBox 51"/>
          <p:cNvSpPr txBox="1">
            <a:spLocks noChangeArrowheads="1"/>
          </p:cNvSpPr>
          <p:nvPr/>
        </p:nvSpPr>
        <p:spPr bwMode="auto">
          <a:xfrm>
            <a:off x="7091363" y="2116138"/>
            <a:ext cx="2520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眼花缭乱</a:t>
            </a:r>
            <a:r>
              <a:rPr lang="en-US" altLang="zh-CN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800" b="1">
              <a:solidFill>
                <a:srgbClr val="1104B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31" name="TextBox 52"/>
          <p:cNvSpPr txBox="1">
            <a:spLocks noChangeArrowheads="1"/>
          </p:cNvSpPr>
          <p:nvPr/>
        </p:nvSpPr>
        <p:spPr bwMode="auto">
          <a:xfrm>
            <a:off x="6588125" y="2813050"/>
            <a:ext cx="5032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嘹</a:t>
            </a:r>
          </a:p>
        </p:txBody>
      </p:sp>
      <p:sp>
        <p:nvSpPr>
          <p:cNvPr id="52251" name="TextBox 53"/>
          <p:cNvSpPr txBox="1">
            <a:spLocks noChangeArrowheads="1"/>
          </p:cNvSpPr>
          <p:nvPr/>
        </p:nvSpPr>
        <p:spPr bwMode="auto">
          <a:xfrm>
            <a:off x="7091363" y="2813050"/>
            <a:ext cx="12969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嘹亮</a:t>
            </a:r>
            <a:r>
              <a:rPr lang="en-US" altLang="zh-CN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800" b="1">
              <a:solidFill>
                <a:srgbClr val="1104B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33" name="TextBox 54"/>
          <p:cNvSpPr txBox="1">
            <a:spLocks noChangeArrowheads="1"/>
          </p:cNvSpPr>
          <p:nvPr/>
        </p:nvSpPr>
        <p:spPr bwMode="auto">
          <a:xfrm>
            <a:off x="6588125" y="3508375"/>
            <a:ext cx="5032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瞭</a:t>
            </a:r>
          </a:p>
        </p:txBody>
      </p:sp>
      <p:sp>
        <p:nvSpPr>
          <p:cNvPr id="52253" name="TextBox 55"/>
          <p:cNvSpPr txBox="1">
            <a:spLocks noChangeArrowheads="1"/>
          </p:cNvSpPr>
          <p:nvPr/>
        </p:nvSpPr>
        <p:spPr bwMode="auto">
          <a:xfrm>
            <a:off x="7091363" y="3508375"/>
            <a:ext cx="12969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瞭望</a:t>
            </a:r>
            <a:r>
              <a:rPr lang="en-US" altLang="zh-CN" sz="28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800" b="1">
              <a:solidFill>
                <a:srgbClr val="1104B8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7435" name="组合 55"/>
          <p:cNvGrpSpPr>
            <a:grpSpLocks/>
          </p:cNvGrpSpPr>
          <p:nvPr/>
        </p:nvGrpSpPr>
        <p:grpSpPr bwMode="auto">
          <a:xfrm>
            <a:off x="-26988" y="-20638"/>
            <a:ext cx="2006601" cy="523876"/>
            <a:chOff x="70" y="-63"/>
            <a:chExt cx="3161" cy="824"/>
          </a:xfrm>
        </p:grpSpPr>
        <p:sp>
          <p:nvSpPr>
            <p:cNvPr id="1743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3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菱形 3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8" grpId="0"/>
      <p:bldP spid="52239" grpId="0"/>
      <p:bldP spid="52241" grpId="0"/>
      <p:bldP spid="52243" grpId="0"/>
      <p:bldP spid="52245" grpId="0"/>
      <p:bldP spid="52247" grpId="0"/>
      <p:bldP spid="52249" grpId="0"/>
      <p:bldP spid="52251" grpId="0"/>
      <p:bldP spid="522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6"/>
          <p:cNvGrpSpPr>
            <a:grpSpLocks/>
          </p:cNvGrpSpPr>
          <p:nvPr/>
        </p:nvGrpSpPr>
        <p:grpSpPr bwMode="auto">
          <a:xfrm>
            <a:off x="3700463" y="544513"/>
            <a:ext cx="1743075" cy="642937"/>
            <a:chOff x="3347864" y="339502"/>
            <a:chExt cx="1743075" cy="643766"/>
          </a:xfrm>
        </p:grpSpPr>
        <p:sp>
          <p:nvSpPr>
            <p:cNvPr id="8" name="圆角矩形 7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0401" y="465076"/>
              <a:ext cx="442913" cy="4196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9" name="圆角矩形 8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5589" y="471434"/>
              <a:ext cx="442912" cy="42123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6489" y="471434"/>
              <a:ext cx="441325" cy="42123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1" name="圆角矩形 10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6914" y="479382"/>
              <a:ext cx="441325" cy="42122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8448" name="矩形 1"/>
            <p:cNvSpPr>
              <a:spLocks noChangeArrowheads="1"/>
            </p:cNvSpPr>
            <p:nvPr/>
          </p:nvSpPr>
          <p:spPr bwMode="auto">
            <a:xfrm>
              <a:off x="3347864" y="339502"/>
              <a:ext cx="1743075" cy="64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词语解释</a:t>
              </a:r>
            </a:p>
          </p:txBody>
        </p:sp>
      </p:grp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395288" y="1185863"/>
            <a:ext cx="8062912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眼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花缭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乱：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眼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睛看见复杂纷繁的东西而感到迷乱。</a:t>
            </a:r>
          </a:p>
        </p:txBody>
      </p:sp>
      <p:sp>
        <p:nvSpPr>
          <p:cNvPr id="53256" name="矩形 24"/>
          <p:cNvSpPr>
            <a:spLocks noChangeArrowheads="1"/>
          </p:cNvSpPr>
          <p:nvPr/>
        </p:nvSpPr>
        <p:spPr bwMode="auto">
          <a:xfrm>
            <a:off x="395288" y="1779662"/>
            <a:ext cx="8569325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可名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状：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无法用语言形容、描绘或说出。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257" name="矩形 25"/>
          <p:cNvSpPr>
            <a:spLocks noChangeArrowheads="1"/>
          </p:cNvSpPr>
          <p:nvPr/>
        </p:nvSpPr>
        <p:spPr bwMode="auto">
          <a:xfrm>
            <a:off x="395288" y="2427734"/>
            <a:ext cx="48228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晨曦：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晨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光。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53258" name="矩形 26"/>
          <p:cNvSpPr>
            <a:spLocks noChangeArrowheads="1"/>
          </p:cNvSpPr>
          <p:nvPr/>
        </p:nvSpPr>
        <p:spPr bwMode="auto">
          <a:xfrm>
            <a:off x="395288" y="3075806"/>
            <a:ext cx="7415212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瞥见：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眼看见。</a:t>
            </a:r>
          </a:p>
        </p:txBody>
      </p:sp>
      <p:sp>
        <p:nvSpPr>
          <p:cNvPr id="53259" name="矩形 27"/>
          <p:cNvSpPr>
            <a:spLocks noChangeArrowheads="1"/>
          </p:cNvSpPr>
          <p:nvPr/>
        </p:nvSpPr>
        <p:spPr bwMode="auto">
          <a:xfrm>
            <a:off x="395288" y="3723878"/>
            <a:ext cx="8278812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赃物：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通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过贪污、受贿或抢劫、盗窃等非法手段得来的物品。</a:t>
            </a:r>
          </a:p>
        </p:txBody>
      </p:sp>
      <p:grpSp>
        <p:nvGrpSpPr>
          <p:cNvPr id="18440" name="组合 55"/>
          <p:cNvGrpSpPr>
            <a:grpSpLocks/>
          </p:cNvGrpSpPr>
          <p:nvPr/>
        </p:nvGrpSpPr>
        <p:grpSpPr bwMode="auto">
          <a:xfrm>
            <a:off x="-26988" y="-20638"/>
            <a:ext cx="2006601" cy="523876"/>
            <a:chOff x="70" y="-63"/>
            <a:chExt cx="3161" cy="824"/>
          </a:xfrm>
        </p:grpSpPr>
        <p:sp>
          <p:nvSpPr>
            <p:cNvPr id="1844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/>
      <p:bldP spid="53257" grpId="0"/>
      <p:bldP spid="53258" grpId="0"/>
      <p:bldP spid="532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8" name="矩形 18"/>
          <p:cNvSpPr>
            <a:spLocks noChangeArrowheads="1"/>
          </p:cNvSpPr>
          <p:nvPr/>
        </p:nvSpPr>
        <p:spPr bwMode="auto">
          <a:xfrm>
            <a:off x="395163" y="987425"/>
            <a:ext cx="8569325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荡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然无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存：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空荡荡的什么东西都不存在了。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279" name="矩形 19"/>
          <p:cNvSpPr>
            <a:spLocks noChangeArrowheads="1"/>
          </p:cNvSpPr>
          <p:nvPr/>
        </p:nvSpPr>
        <p:spPr bwMode="auto">
          <a:xfrm>
            <a:off x="395858" y="1728788"/>
            <a:ext cx="8856662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丽堂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皇：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形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容建筑物宏伟美丽。</a:t>
            </a:r>
          </a:p>
        </p:txBody>
      </p:sp>
      <p:sp>
        <p:nvSpPr>
          <p:cNvPr id="54280" name="矩形 20"/>
          <p:cNvSpPr>
            <a:spLocks noChangeArrowheads="1"/>
          </p:cNvSpPr>
          <p:nvPr/>
        </p:nvSpPr>
        <p:spPr bwMode="auto">
          <a:xfrm>
            <a:off x="395287" y="2370138"/>
            <a:ext cx="8785225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丰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功伟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绩：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伟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大的功绩。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54281" name="矩形 21"/>
          <p:cNvSpPr>
            <a:spLocks noChangeArrowheads="1"/>
          </p:cNvSpPr>
          <p:nvPr/>
        </p:nvSpPr>
        <p:spPr bwMode="auto">
          <a:xfrm>
            <a:off x="395536" y="3009900"/>
            <a:ext cx="56165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箱箧：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箱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子。</a:t>
            </a:r>
          </a:p>
        </p:txBody>
      </p:sp>
      <p:sp>
        <p:nvSpPr>
          <p:cNvPr id="54282" name="矩形 22"/>
          <p:cNvSpPr>
            <a:spLocks noChangeArrowheads="1"/>
          </p:cNvSpPr>
          <p:nvPr/>
        </p:nvSpPr>
        <p:spPr bwMode="auto">
          <a:xfrm>
            <a:off x="395287" y="3651250"/>
            <a:ext cx="87852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制裁：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用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强力管束并惩处。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9463" name="组合 55"/>
          <p:cNvGrpSpPr>
            <a:grpSpLocks/>
          </p:cNvGrpSpPr>
          <p:nvPr/>
        </p:nvGrpSpPr>
        <p:grpSpPr bwMode="auto">
          <a:xfrm>
            <a:off x="-26988" y="-20638"/>
            <a:ext cx="2006601" cy="523876"/>
            <a:chOff x="70" y="-63"/>
            <a:chExt cx="3161" cy="824"/>
          </a:xfrm>
        </p:grpSpPr>
        <p:sp>
          <p:nvSpPr>
            <p:cNvPr id="1946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/>
      <p:bldP spid="54279" grpId="0"/>
      <p:bldP spid="54280" grpId="0"/>
      <p:bldP spid="54281" grpId="0"/>
      <p:bldP spid="542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4"/>
          <p:cNvSpPr txBox="1">
            <a:spLocks noChangeArrowheads="1"/>
          </p:cNvSpPr>
          <p:nvPr/>
        </p:nvSpPr>
        <p:spPr bwMode="auto">
          <a:xfrm>
            <a:off x="395288" y="753319"/>
            <a:ext cx="7777112" cy="522287"/>
          </a:xfrm>
          <a:prstGeom prst="rect">
            <a:avLst/>
          </a:pr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 smtClean="0"/>
              <a:t>阅</a:t>
            </a:r>
            <a:r>
              <a:rPr lang="zh-CN" altLang="en-US" sz="2800" b="1" dirty="0"/>
              <a:t>读全文，梳理课文结构。</a:t>
            </a:r>
          </a:p>
        </p:txBody>
      </p:sp>
      <p:sp>
        <p:nvSpPr>
          <p:cNvPr id="55302" name="矩形 5"/>
          <p:cNvSpPr>
            <a:spLocks noChangeArrowheads="1"/>
          </p:cNvSpPr>
          <p:nvPr/>
        </p:nvSpPr>
        <p:spPr bwMode="auto">
          <a:xfrm>
            <a:off x="179388" y="1366929"/>
            <a:ext cx="8425061" cy="988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600" b="1" dirty="0">
                <a:latin typeface="宋体" pitchFamily="2" charset="-122"/>
              </a:rPr>
              <a:t>    这封信主要表达了作者什么观点？文中是从哪几个方面进行论述的？</a:t>
            </a:r>
          </a:p>
        </p:txBody>
      </p:sp>
      <p:grpSp>
        <p:nvGrpSpPr>
          <p:cNvPr id="20484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048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9389" y="2390775"/>
            <a:ext cx="842506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这封信主要表达了作者对英法联军侵略中国、劫掠毁灭圆明园罪行的谴责和对遭受劫难的中国的深切同情。作者从描摹、赞叹圆明园之美和揭露英法联军强盗行为两个方面进行论述。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5"/>
          <p:cNvSpPr txBox="1">
            <a:spLocks noChangeArrowheads="1"/>
          </p:cNvSpPr>
          <p:nvPr/>
        </p:nvSpPr>
        <p:spPr bwMode="auto">
          <a:xfrm>
            <a:off x="468313" y="700088"/>
            <a:ext cx="7992119" cy="522287"/>
          </a:xfrm>
          <a:prstGeom prst="rect">
            <a:avLst/>
          </a:pr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 smtClean="0">
                <a:latin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有</a:t>
            </a:r>
            <a:r>
              <a:rPr lang="zh-CN" altLang="en-US" sz="2800" b="1" dirty="0">
                <a:latin typeface="宋体" panose="02010600030101010101" pitchFamily="2" charset="-122"/>
              </a:rPr>
              <a:t>感情地朗读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段</a:t>
            </a:r>
            <a:r>
              <a:rPr lang="zh-CN" altLang="en-US" sz="2800" b="1" dirty="0">
                <a:latin typeface="宋体" panose="02010600030101010101" pitchFamily="2" charset="-122"/>
              </a:rPr>
              <a:t>，思考：</a:t>
            </a:r>
          </a:p>
        </p:txBody>
      </p:sp>
      <p:sp>
        <p:nvSpPr>
          <p:cNvPr id="60422" name="TextBox 17"/>
          <p:cNvSpPr txBox="1">
            <a:spLocks noChangeArrowheads="1"/>
          </p:cNvSpPr>
          <p:nvPr/>
        </p:nvSpPr>
        <p:spPr bwMode="auto">
          <a:xfrm>
            <a:off x="395288" y="1358900"/>
            <a:ext cx="8209160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2600" b="1" dirty="0">
                <a:solidFill>
                  <a:srgbClr val="1104B8"/>
                </a:solidFill>
                <a:latin typeface="宋体" pitchFamily="2" charset="-122"/>
              </a:rPr>
              <a:t>    </a:t>
            </a:r>
            <a:r>
              <a:rPr lang="en-US" altLang="zh-CN" sz="2600" b="1" dirty="0">
                <a:latin typeface="宋体" pitchFamily="2" charset="-122"/>
              </a:rPr>
              <a:t>(1)</a:t>
            </a:r>
            <a:r>
              <a:rPr lang="zh-CN" altLang="zh-CN" sz="2600" b="1" dirty="0">
                <a:latin typeface="宋体" pitchFamily="2" charset="-122"/>
              </a:rPr>
              <a:t>雨果是怎样评价圆明园的</a:t>
            </a:r>
            <a:r>
              <a:rPr lang="zh-CN" altLang="en-US" sz="2600" b="1" dirty="0">
                <a:latin typeface="宋体" pitchFamily="2" charset="-122"/>
              </a:rPr>
              <a:t>？</a:t>
            </a:r>
            <a:r>
              <a:rPr lang="zh-CN" altLang="zh-CN" sz="2600" b="1" dirty="0">
                <a:latin typeface="宋体" pitchFamily="2" charset="-122"/>
              </a:rPr>
              <a:t>找出文中评价圆明园的语句、盛赞的词语。</a:t>
            </a:r>
          </a:p>
        </p:txBody>
      </p:sp>
      <p:sp>
        <p:nvSpPr>
          <p:cNvPr id="60423" name="TextBox 18"/>
          <p:cNvSpPr txBox="1">
            <a:spLocks noChangeArrowheads="1"/>
          </p:cNvSpPr>
          <p:nvPr/>
        </p:nvSpPr>
        <p:spPr bwMode="auto">
          <a:xfrm>
            <a:off x="971550" y="3448050"/>
            <a:ext cx="79216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600" b="1" dirty="0">
                <a:latin typeface="宋体" pitchFamily="2" charset="-122"/>
              </a:rPr>
              <a:t>(3)</a:t>
            </a:r>
            <a:r>
              <a:rPr lang="zh-CN" altLang="zh-CN" sz="2600" b="1" dirty="0">
                <a:latin typeface="宋体" pitchFamily="2" charset="-122"/>
              </a:rPr>
              <a:t>这段文字中包含了作者什么样的思想感情</a:t>
            </a:r>
            <a:r>
              <a:rPr lang="zh-CN" altLang="en-US" sz="2600" b="1" dirty="0">
                <a:latin typeface="宋体" pitchFamily="2" charset="-122"/>
              </a:rPr>
              <a:t>？</a:t>
            </a:r>
            <a:endParaRPr lang="zh-CN" altLang="zh-CN" sz="2600" b="1" dirty="0">
              <a:latin typeface="宋体" pitchFamily="2" charset="-122"/>
            </a:endParaRPr>
          </a:p>
        </p:txBody>
      </p:sp>
      <p:sp>
        <p:nvSpPr>
          <p:cNvPr id="60424" name="TextBox 19"/>
          <p:cNvSpPr txBox="1">
            <a:spLocks noChangeArrowheads="1"/>
          </p:cNvSpPr>
          <p:nvPr/>
        </p:nvSpPr>
        <p:spPr bwMode="auto">
          <a:xfrm>
            <a:off x="322263" y="2366963"/>
            <a:ext cx="8424862" cy="1023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2600" b="1" dirty="0">
                <a:latin typeface="宋体" pitchFamily="2" charset="-122"/>
              </a:rPr>
              <a:t>    (2)</a:t>
            </a:r>
            <a:r>
              <a:rPr lang="zh-CN" altLang="en-US" sz="2600" b="1" dirty="0">
                <a:latin typeface="宋体" pitchFamily="2" charset="-122"/>
              </a:rPr>
              <a:t>作者极力描绘圆明园的美丽，给予圆明园高度评价，在文中有什么作用？</a:t>
            </a:r>
            <a:endParaRPr lang="zh-CN" altLang="zh-CN" sz="2600" b="1" dirty="0">
              <a:latin typeface="宋体" pitchFamily="2" charset="-122"/>
            </a:endParaRPr>
          </a:p>
        </p:txBody>
      </p:sp>
      <p:grpSp>
        <p:nvGrpSpPr>
          <p:cNvPr id="21510" name="组合 9"/>
          <p:cNvGrpSpPr>
            <a:grpSpLocks/>
          </p:cNvGrpSpPr>
          <p:nvPr/>
        </p:nvGrpSpPr>
        <p:grpSpPr bwMode="auto">
          <a:xfrm>
            <a:off x="-26988" y="-39688"/>
            <a:ext cx="2006601" cy="522288"/>
            <a:chOff x="70" y="-63"/>
            <a:chExt cx="3160" cy="824"/>
          </a:xfrm>
        </p:grpSpPr>
        <p:sp>
          <p:nvSpPr>
            <p:cNvPr id="215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2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/>
      <p:bldP spid="60423" grpId="0"/>
      <p:bldP spid="604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p2.ssl.qhimgs1.com/bdr/_240_/t018d19d1426d46294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063" y="700088"/>
            <a:ext cx="7705725" cy="374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Box 6"/>
          <p:cNvSpPr txBox="1">
            <a:spLocks noChangeArrowheads="1"/>
          </p:cNvSpPr>
          <p:nvPr/>
        </p:nvSpPr>
        <p:spPr bwMode="auto">
          <a:xfrm>
            <a:off x="3708400" y="4464050"/>
            <a:ext cx="2159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埃及金字塔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6" name="TextBox 6"/>
          <p:cNvSpPr txBox="1">
            <a:spLocks noChangeArrowheads="1"/>
          </p:cNvSpPr>
          <p:nvPr/>
        </p:nvSpPr>
        <p:spPr bwMode="auto">
          <a:xfrm>
            <a:off x="1382713" y="1938338"/>
            <a:ext cx="75819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与巴特农神庙比较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指出圆明园的艺术性质和成就；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具体讲园中之物；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耗费了巨大劳动；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圆明园是属于全人类的亚洲文明杰作。</a:t>
            </a:r>
          </a:p>
        </p:txBody>
      </p:sp>
      <p:sp>
        <p:nvSpPr>
          <p:cNvPr id="61447" name="矩形 9"/>
          <p:cNvSpPr>
            <a:spLocks noChangeArrowheads="1"/>
          </p:cNvSpPr>
          <p:nvPr/>
        </p:nvSpPr>
        <p:spPr bwMode="auto">
          <a:xfrm>
            <a:off x="1958975" y="3508375"/>
            <a:ext cx="6934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巨大的典范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”“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言语无法形容的建筑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”     </a:t>
            </a:r>
          </a:p>
          <a:p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恍若月宫的建筑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”“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某种令人眼花缭乱的洞府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”</a:t>
            </a:r>
          </a:p>
          <a:p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令人惊骇而不知名的杰作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”“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亚洲文明的剪影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”</a:t>
            </a:r>
            <a:endParaRPr lang="zh-CN" altLang="zh-CN" sz="24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2532" name="组合 9"/>
          <p:cNvGrpSpPr>
            <a:grpSpLocks/>
          </p:cNvGrpSpPr>
          <p:nvPr/>
        </p:nvGrpSpPr>
        <p:grpSpPr bwMode="auto">
          <a:xfrm>
            <a:off x="-26988" y="-39688"/>
            <a:ext cx="2006601" cy="522288"/>
            <a:chOff x="70" y="-63"/>
            <a:chExt cx="3160" cy="824"/>
          </a:xfrm>
        </p:grpSpPr>
        <p:sp>
          <p:nvSpPr>
            <p:cNvPr id="225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2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2533" name="TextBox 17"/>
          <p:cNvSpPr txBox="1">
            <a:spLocks noChangeArrowheads="1"/>
          </p:cNvSpPr>
          <p:nvPr/>
        </p:nvSpPr>
        <p:spPr bwMode="auto">
          <a:xfrm>
            <a:off x="395288" y="484188"/>
            <a:ext cx="8397875" cy="1023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2600" b="1" dirty="0">
                <a:latin typeface="宋体" pitchFamily="2" charset="-122"/>
              </a:rPr>
              <a:t>    (1)</a:t>
            </a:r>
            <a:r>
              <a:rPr lang="zh-CN" altLang="zh-CN" sz="2600" b="1" dirty="0">
                <a:latin typeface="宋体" pitchFamily="2" charset="-122"/>
              </a:rPr>
              <a:t>雨果是怎样评价圆明园的</a:t>
            </a:r>
            <a:r>
              <a:rPr lang="zh-CN" altLang="en-US" sz="2600" b="1" dirty="0">
                <a:latin typeface="宋体" pitchFamily="2" charset="-122"/>
              </a:rPr>
              <a:t>？</a:t>
            </a:r>
            <a:r>
              <a:rPr lang="zh-CN" altLang="zh-CN" sz="2600" b="1" dirty="0">
                <a:latin typeface="宋体" pitchFamily="2" charset="-122"/>
              </a:rPr>
              <a:t>找出文中评价圆明园的语句、盛赞的词语。</a:t>
            </a:r>
          </a:p>
        </p:txBody>
      </p:sp>
      <p:sp>
        <p:nvSpPr>
          <p:cNvPr id="22534" name="矩形 1"/>
          <p:cNvSpPr>
            <a:spLocks noChangeArrowheads="1"/>
          </p:cNvSpPr>
          <p:nvPr/>
        </p:nvSpPr>
        <p:spPr bwMode="auto">
          <a:xfrm>
            <a:off x="519113" y="1533525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总评：</a:t>
            </a: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38250" y="1533525"/>
            <a:ext cx="23510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世界奇迹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24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536" name="矩形 3"/>
          <p:cNvSpPr>
            <a:spLocks noChangeArrowheads="1"/>
          </p:cNvSpPr>
          <p:nvPr/>
        </p:nvSpPr>
        <p:spPr bwMode="auto">
          <a:xfrm>
            <a:off x="519113" y="1924050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分述：</a:t>
            </a:r>
            <a:endParaRPr lang="zh-CN" altLang="en-US"/>
          </a:p>
        </p:txBody>
      </p:sp>
      <p:sp>
        <p:nvSpPr>
          <p:cNvPr id="22537" name="矩形 4"/>
          <p:cNvSpPr>
            <a:spLocks noChangeArrowheads="1"/>
          </p:cNvSpPr>
          <p:nvPr/>
        </p:nvSpPr>
        <p:spPr bwMode="auto">
          <a:xfrm>
            <a:off x="374650" y="3508375"/>
            <a:ext cx="2041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盛赞的词语：</a:t>
            </a:r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/>
      <p:bldP spid="61447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0" name="矩形 7"/>
          <p:cNvSpPr>
            <a:spLocks noChangeArrowheads="1"/>
          </p:cNvSpPr>
          <p:nvPr/>
        </p:nvSpPr>
        <p:spPr bwMode="auto">
          <a:xfrm>
            <a:off x="395288" y="1995488"/>
            <a:ext cx="8208962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极力描绘圆明园的富丽堂皇，表明圆明园是世界文明的瑰宝，而英法联军却因贪婪无知将其破坏得荡然无存，更能激起人们对英法联军的憎恨之情，也为后文的谴责做了铺垫。</a:t>
            </a:r>
          </a:p>
        </p:txBody>
      </p:sp>
      <p:grpSp>
        <p:nvGrpSpPr>
          <p:cNvPr id="23555" name="组合 7"/>
          <p:cNvGrpSpPr>
            <a:grpSpLocks/>
          </p:cNvGrpSpPr>
          <p:nvPr/>
        </p:nvGrpSpPr>
        <p:grpSpPr bwMode="auto">
          <a:xfrm>
            <a:off x="-26988" y="-39688"/>
            <a:ext cx="2006601" cy="522288"/>
            <a:chOff x="70" y="-63"/>
            <a:chExt cx="3160" cy="824"/>
          </a:xfrm>
        </p:grpSpPr>
        <p:sp>
          <p:nvSpPr>
            <p:cNvPr id="2355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2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3556" name="TextBox 19"/>
          <p:cNvSpPr txBox="1">
            <a:spLocks noChangeArrowheads="1"/>
          </p:cNvSpPr>
          <p:nvPr/>
        </p:nvSpPr>
        <p:spPr bwMode="auto">
          <a:xfrm>
            <a:off x="250825" y="755650"/>
            <a:ext cx="8424863" cy="1023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2600" b="1" dirty="0">
                <a:latin typeface="宋体" pitchFamily="2" charset="-122"/>
              </a:rPr>
              <a:t>    (2)</a:t>
            </a:r>
            <a:r>
              <a:rPr lang="zh-CN" altLang="en-US" sz="2600" b="1" dirty="0">
                <a:latin typeface="宋体" pitchFamily="2" charset="-122"/>
              </a:rPr>
              <a:t>作者极力描绘圆明园的美丽，给予圆明园高度评</a:t>
            </a:r>
            <a:r>
              <a:rPr lang="zh-CN" altLang="en-US" sz="2600" b="1" dirty="0" smtClean="0">
                <a:latin typeface="宋体" pitchFamily="2" charset="-122"/>
              </a:rPr>
              <a:t>价，在</a:t>
            </a:r>
            <a:r>
              <a:rPr lang="zh-CN" altLang="en-US" sz="2600" b="1" dirty="0">
                <a:latin typeface="宋体" pitchFamily="2" charset="-122"/>
              </a:rPr>
              <a:t>文中有什么作用？</a:t>
            </a:r>
            <a:endParaRPr lang="zh-CN" altLang="zh-CN" sz="2600" b="1" dirty="0">
              <a:latin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4" name="TextBox 16"/>
          <p:cNvSpPr txBox="1">
            <a:spLocks noChangeArrowheads="1"/>
          </p:cNvSpPr>
          <p:nvPr/>
        </p:nvSpPr>
        <p:spPr bwMode="auto">
          <a:xfrm>
            <a:off x="611560" y="1649413"/>
            <a:ext cx="7489651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1104B8"/>
                </a:solidFill>
              </a:rPr>
              <a:t>        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从这段文字可以看出雨果对东方艺术、亚洲文明的尊重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对中华民族的尊重和赞美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表现了雨果的博大胸怀和对全人类文化成果的热爱。</a:t>
            </a:r>
          </a:p>
        </p:txBody>
      </p:sp>
      <p:sp>
        <p:nvSpPr>
          <p:cNvPr id="24579" name="TextBox 18"/>
          <p:cNvSpPr txBox="1">
            <a:spLocks noChangeArrowheads="1"/>
          </p:cNvSpPr>
          <p:nvPr/>
        </p:nvSpPr>
        <p:spPr bwMode="auto">
          <a:xfrm>
            <a:off x="827584" y="1089620"/>
            <a:ext cx="79216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600" b="1" dirty="0">
                <a:latin typeface="宋体" pitchFamily="2" charset="-122"/>
              </a:rPr>
              <a:t>(3)</a:t>
            </a:r>
            <a:r>
              <a:rPr lang="zh-CN" altLang="zh-CN" sz="2600" b="1" dirty="0">
                <a:latin typeface="宋体" pitchFamily="2" charset="-122"/>
              </a:rPr>
              <a:t>这段文字中包含了作者什么样的思想感情</a:t>
            </a:r>
            <a:r>
              <a:rPr lang="zh-CN" altLang="en-US" sz="2600" b="1" dirty="0">
                <a:latin typeface="宋体" pitchFamily="2" charset="-122"/>
              </a:rPr>
              <a:t>？</a:t>
            </a:r>
            <a:endParaRPr lang="zh-CN" altLang="zh-CN" sz="2600" b="1" dirty="0">
              <a:latin typeface="宋体" pitchFamily="2" charset="-122"/>
            </a:endParaRPr>
          </a:p>
        </p:txBody>
      </p:sp>
      <p:grpSp>
        <p:nvGrpSpPr>
          <p:cNvPr id="24580" name="组合 7"/>
          <p:cNvGrpSpPr>
            <a:grpSpLocks/>
          </p:cNvGrpSpPr>
          <p:nvPr/>
        </p:nvGrpSpPr>
        <p:grpSpPr bwMode="auto">
          <a:xfrm>
            <a:off x="-26988" y="-39688"/>
            <a:ext cx="2006601" cy="522288"/>
            <a:chOff x="70" y="-63"/>
            <a:chExt cx="3160" cy="824"/>
          </a:xfrm>
        </p:grpSpPr>
        <p:sp>
          <p:nvSpPr>
            <p:cNvPr id="2458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2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5"/>
          <p:cNvGrpSpPr>
            <a:grpSpLocks/>
          </p:cNvGrpSpPr>
          <p:nvPr/>
        </p:nvGrpSpPr>
        <p:grpSpPr bwMode="auto">
          <a:xfrm>
            <a:off x="179388" y="195263"/>
            <a:ext cx="1630362" cy="400050"/>
            <a:chOff x="160049" y="525491"/>
            <a:chExt cx="1629583" cy="400110"/>
          </a:xfrm>
        </p:grpSpPr>
        <p:pic>
          <p:nvPicPr>
            <p:cNvPr id="11" name="图片 10">
              <a:extLst>
                <a:ext uri="{FF2B5EF4-FFF2-40B4-BE49-F238E27FC236}"/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049" y="536605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605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kumimoji="1" lang="zh-CN" altLang="en-US" sz="200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第二课时</a:t>
              </a:r>
            </a:p>
          </p:txBody>
        </p:sp>
      </p:grpSp>
      <p:sp>
        <p:nvSpPr>
          <p:cNvPr id="25603" name="TextBox 19"/>
          <p:cNvSpPr txBox="1">
            <a:spLocks noChangeArrowheads="1"/>
          </p:cNvSpPr>
          <p:nvPr/>
        </p:nvSpPr>
        <p:spPr bwMode="auto">
          <a:xfrm>
            <a:off x="611188" y="1203325"/>
            <a:ext cx="7704137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同学们，上节课我们了解了这篇文章的写作背景和圆明园的艺术成就，这节课我们继续学习课文，进一步感受雨果的博大胸怀。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4"/>
          <p:cNvSpPr txBox="1">
            <a:spLocks noChangeArrowheads="1"/>
          </p:cNvSpPr>
          <p:nvPr/>
        </p:nvSpPr>
        <p:spPr bwMode="auto">
          <a:xfrm>
            <a:off x="395288" y="632621"/>
            <a:ext cx="8137525" cy="1421928"/>
          </a:xfrm>
          <a:prstGeom prst="rect">
            <a:avLst/>
          </a:pr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宋体" pitchFamily="2" charset="-122"/>
              </a:rPr>
              <a:t>    </a:t>
            </a:r>
            <a:r>
              <a:rPr lang="en-US" altLang="zh-CN" sz="2400" b="1" dirty="0" smtClean="0">
                <a:latin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</a:rPr>
              <a:t>就是这样一个</a:t>
            </a:r>
            <a:r>
              <a:rPr lang="en-US" altLang="zh-CN" sz="2400" b="1" dirty="0">
                <a:latin typeface="宋体" pitchFamily="2" charset="-122"/>
              </a:rPr>
              <a:t>“</a:t>
            </a:r>
            <a:r>
              <a:rPr lang="zh-CN" altLang="zh-CN" sz="2400" b="1" dirty="0">
                <a:latin typeface="宋体" pitchFamily="2" charset="-122"/>
              </a:rPr>
              <a:t>言语无法形容的建筑</a:t>
            </a:r>
            <a:r>
              <a:rPr lang="en-US" altLang="zh-CN" sz="2400" b="1" dirty="0">
                <a:latin typeface="宋体" pitchFamily="2" charset="-122"/>
              </a:rPr>
              <a:t>”“</a:t>
            </a:r>
            <a:r>
              <a:rPr lang="zh-CN" altLang="zh-CN" sz="2400" b="1" dirty="0">
                <a:latin typeface="宋体" pitchFamily="2" charset="-122"/>
              </a:rPr>
              <a:t>令人惊骇而不知名的杰作</a:t>
            </a:r>
            <a:r>
              <a:rPr lang="en-US" altLang="zh-CN" sz="2400" b="1" dirty="0">
                <a:latin typeface="宋体" pitchFamily="2" charset="-122"/>
              </a:rPr>
              <a:t>”</a:t>
            </a:r>
            <a:r>
              <a:rPr lang="zh-CN" altLang="zh-CN" sz="2400" b="1" dirty="0">
                <a:latin typeface="宋体" pitchFamily="2" charset="-122"/>
              </a:rPr>
              <a:t>却被毁于一旦。</a:t>
            </a:r>
            <a:r>
              <a:rPr lang="zh-CN" altLang="en-US" sz="2400" b="1" dirty="0">
                <a:latin typeface="宋体" pitchFamily="2" charset="-122"/>
              </a:rPr>
              <a:t>细读课</a:t>
            </a:r>
            <a:r>
              <a:rPr lang="zh-CN" altLang="en-US" sz="2400" b="1" dirty="0" smtClean="0">
                <a:latin typeface="宋体" pitchFamily="2" charset="-122"/>
              </a:rPr>
              <a:t>文第</a:t>
            </a:r>
            <a:r>
              <a:rPr lang="en-US" altLang="zh-CN" sz="2400" b="1" dirty="0" smtClean="0">
                <a:latin typeface="宋体" pitchFamily="2" charset="-122"/>
              </a:rPr>
              <a:t>4</a:t>
            </a:r>
            <a:r>
              <a:rPr lang="zh-CN" altLang="en-US" sz="2400" b="1" dirty="0">
                <a:latin typeface="宋体" pitchFamily="2" charset="-122"/>
              </a:rPr>
              <a:t>－</a:t>
            </a:r>
            <a:r>
              <a:rPr lang="en-US" altLang="zh-CN" sz="2400" b="1" dirty="0">
                <a:latin typeface="宋体" pitchFamily="2" charset="-122"/>
              </a:rPr>
              <a:t>9</a:t>
            </a:r>
            <a:r>
              <a:rPr lang="zh-CN" altLang="en-US" sz="2400" b="1" dirty="0" smtClean="0">
                <a:latin typeface="宋体" pitchFamily="2" charset="-122"/>
              </a:rPr>
              <a:t>段，</a:t>
            </a:r>
            <a:r>
              <a:rPr lang="zh-CN" altLang="zh-CN" sz="2400" b="1" dirty="0" smtClean="0">
                <a:latin typeface="宋体" pitchFamily="2" charset="-122"/>
              </a:rPr>
              <a:t>请</a:t>
            </a:r>
            <a:r>
              <a:rPr lang="zh-CN" altLang="zh-CN" sz="2400" b="1" dirty="0">
                <a:latin typeface="宋体" pitchFamily="2" charset="-122"/>
              </a:rPr>
              <a:t>找出文中讽刺侵略者的语句</a:t>
            </a:r>
            <a:r>
              <a:rPr lang="zh-CN" altLang="en-US" sz="2400" b="1" dirty="0">
                <a:latin typeface="宋体" pitchFamily="2" charset="-122"/>
              </a:rPr>
              <a:t>，思考：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65542" name="TextBox 5"/>
          <p:cNvSpPr txBox="1">
            <a:spLocks noChangeArrowheads="1"/>
          </p:cNvSpPr>
          <p:nvPr/>
        </p:nvSpPr>
        <p:spPr bwMode="auto">
          <a:xfrm>
            <a:off x="569913" y="2182813"/>
            <a:ext cx="88979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</a:rPr>
              <a:t>文中的</a:t>
            </a:r>
            <a:r>
              <a:rPr lang="en-US" altLang="zh-CN" sz="2400" b="1" dirty="0">
                <a:latin typeface="宋体" pitchFamily="2" charset="-122"/>
              </a:rPr>
              <a:t>“</a:t>
            </a:r>
            <a:r>
              <a:rPr lang="zh-CN" altLang="zh-CN" sz="2400" b="1" dirty="0">
                <a:latin typeface="宋体" pitchFamily="2" charset="-122"/>
              </a:rPr>
              <a:t>两个强盗</a:t>
            </a:r>
            <a:r>
              <a:rPr lang="en-US" altLang="zh-CN" sz="2400" b="1" dirty="0">
                <a:latin typeface="宋体" pitchFamily="2" charset="-122"/>
              </a:rPr>
              <a:t>”</a:t>
            </a:r>
            <a:r>
              <a:rPr lang="zh-CN" altLang="zh-CN" sz="2400" b="1" dirty="0" smtClean="0">
                <a:latin typeface="宋体" pitchFamily="2" charset="-122"/>
              </a:rPr>
              <a:t>指</a:t>
            </a:r>
            <a:r>
              <a:rPr lang="zh-CN" altLang="en-US" sz="2400" b="1" dirty="0" smtClean="0">
                <a:latin typeface="宋体" pitchFamily="2" charset="-122"/>
              </a:rPr>
              <a:t>的是</a:t>
            </a:r>
            <a:r>
              <a:rPr lang="zh-CN" altLang="zh-CN" sz="2400" b="1" dirty="0" smtClean="0">
                <a:latin typeface="宋体" pitchFamily="2" charset="-122"/>
              </a:rPr>
              <a:t>谁</a:t>
            </a:r>
            <a:r>
              <a:rPr lang="zh-CN" altLang="en-US" sz="2400" b="1" dirty="0">
                <a:latin typeface="宋体" pitchFamily="2" charset="-122"/>
              </a:rPr>
              <a:t>？</a:t>
            </a:r>
            <a:r>
              <a:rPr lang="zh-CN" altLang="zh-CN" sz="2400" b="1" dirty="0">
                <a:latin typeface="宋体" pitchFamily="2" charset="-122"/>
              </a:rPr>
              <a:t>这样说的作用是什么</a:t>
            </a:r>
            <a:r>
              <a:rPr lang="zh-CN" altLang="en-US" sz="2400" b="1" dirty="0">
                <a:latin typeface="宋体" pitchFamily="2" charset="-122"/>
              </a:rPr>
              <a:t>？</a:t>
            </a:r>
            <a:endParaRPr lang="zh-CN" altLang="zh-CN" sz="2400" b="1" dirty="0">
              <a:latin typeface="宋体" pitchFamily="2" charset="-122"/>
            </a:endParaRPr>
          </a:p>
        </p:txBody>
      </p:sp>
      <p:sp>
        <p:nvSpPr>
          <p:cNvPr id="65544" name="TextBox 7"/>
          <p:cNvSpPr txBox="1">
            <a:spLocks noChangeArrowheads="1"/>
          </p:cNvSpPr>
          <p:nvPr/>
        </p:nvSpPr>
        <p:spPr bwMode="auto">
          <a:xfrm>
            <a:off x="539750" y="2752725"/>
            <a:ext cx="7993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</a:rPr>
              <a:t>文中</a:t>
            </a:r>
            <a:r>
              <a:rPr lang="zh-CN" altLang="zh-CN" sz="2400" b="1" dirty="0" smtClean="0">
                <a:latin typeface="宋体" pitchFamily="2" charset="-122"/>
              </a:rPr>
              <a:t>的</a:t>
            </a:r>
            <a:r>
              <a:rPr lang="zh-CN" altLang="en-US" sz="2400" b="1" dirty="0" smtClean="0">
                <a:latin typeface="宋体" pitchFamily="2" charset="-122"/>
              </a:rPr>
              <a:t>“两</a:t>
            </a:r>
            <a:r>
              <a:rPr lang="zh-CN" altLang="en-US" sz="2400" b="1" dirty="0">
                <a:latin typeface="宋体" pitchFamily="2" charset="-122"/>
              </a:rPr>
              <a:t>个强</a:t>
            </a:r>
            <a:r>
              <a:rPr lang="zh-CN" altLang="en-US" sz="2400" b="1" dirty="0" smtClean="0">
                <a:latin typeface="宋体" pitchFamily="2" charset="-122"/>
              </a:rPr>
              <a:t>盗”</a:t>
            </a:r>
            <a:r>
              <a:rPr lang="zh-CN" altLang="zh-CN" sz="2400" b="1" dirty="0" smtClean="0">
                <a:latin typeface="宋体" pitchFamily="2" charset="-122"/>
              </a:rPr>
              <a:t>做</a:t>
            </a:r>
            <a:r>
              <a:rPr lang="zh-CN" altLang="zh-CN" sz="2400" b="1" dirty="0">
                <a:latin typeface="宋体" pitchFamily="2" charset="-122"/>
              </a:rPr>
              <a:t>了哪些事情</a:t>
            </a:r>
            <a:r>
              <a:rPr lang="zh-CN" altLang="en-US" sz="2400" b="1" dirty="0">
                <a:latin typeface="宋体" pitchFamily="2" charset="-122"/>
              </a:rPr>
              <a:t>？</a:t>
            </a:r>
            <a:r>
              <a:rPr lang="zh-CN" altLang="zh-CN" sz="2400" b="1" dirty="0">
                <a:latin typeface="宋体" pitchFamily="2" charset="-122"/>
              </a:rPr>
              <a:t>请你概括举例。</a:t>
            </a:r>
          </a:p>
        </p:txBody>
      </p:sp>
      <p:sp>
        <p:nvSpPr>
          <p:cNvPr id="65545" name="TextBox 10"/>
          <p:cNvSpPr txBox="1">
            <a:spLocks noChangeArrowheads="1"/>
          </p:cNvSpPr>
          <p:nvPr/>
        </p:nvSpPr>
        <p:spPr bwMode="auto">
          <a:xfrm>
            <a:off x="539750" y="3324225"/>
            <a:ext cx="820871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宋体" pitchFamily="2" charset="-122"/>
              </a:rPr>
              <a:t>(3)</a:t>
            </a:r>
            <a:r>
              <a:rPr lang="zh-CN" altLang="en-US" sz="2400" b="1" dirty="0">
                <a:latin typeface="宋体" pitchFamily="2" charset="-122"/>
              </a:rPr>
              <a:t>作者在揭</a:t>
            </a:r>
            <a:r>
              <a:rPr lang="zh-CN" altLang="en-US" sz="2400" b="1" dirty="0" smtClean="0">
                <a:latin typeface="宋体" pitchFamily="2" charset="-122"/>
              </a:rPr>
              <a:t>示“两</a:t>
            </a:r>
            <a:r>
              <a:rPr lang="zh-CN" altLang="en-US" sz="2400" b="1" dirty="0">
                <a:latin typeface="宋体" pitchFamily="2" charset="-122"/>
              </a:rPr>
              <a:t>个强</a:t>
            </a:r>
            <a:r>
              <a:rPr lang="zh-CN" altLang="en-US" sz="2400" b="1" dirty="0" smtClean="0">
                <a:latin typeface="宋体" pitchFamily="2" charset="-122"/>
              </a:rPr>
              <a:t>盗”所</a:t>
            </a:r>
            <a:r>
              <a:rPr lang="zh-CN" altLang="en-US" sz="2400" b="1" dirty="0">
                <a:latin typeface="宋体" pitchFamily="2" charset="-122"/>
              </a:rPr>
              <a:t>作所为时运用了大量的讽刺性词语，结合句子体会一下作者表达的情感。</a:t>
            </a:r>
            <a:endParaRPr lang="zh-CN" altLang="zh-CN" sz="2400" b="1" dirty="0">
              <a:latin typeface="宋体" pitchFamily="2" charset="-122"/>
            </a:endParaRPr>
          </a:p>
        </p:txBody>
      </p:sp>
      <p:grpSp>
        <p:nvGrpSpPr>
          <p:cNvPr id="26630" name="组合 10"/>
          <p:cNvGrpSpPr>
            <a:grpSpLocks/>
          </p:cNvGrpSpPr>
          <p:nvPr/>
        </p:nvGrpSpPr>
        <p:grpSpPr bwMode="auto">
          <a:xfrm>
            <a:off x="-26988" y="-39688"/>
            <a:ext cx="2006601" cy="522288"/>
            <a:chOff x="70" y="-63"/>
            <a:chExt cx="3160" cy="824"/>
          </a:xfrm>
        </p:grpSpPr>
        <p:sp>
          <p:nvSpPr>
            <p:cNvPr id="2663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2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2" grpId="0"/>
      <p:bldP spid="65544" grpId="0"/>
      <p:bldP spid="655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6" name="TextBox 6"/>
          <p:cNvSpPr txBox="1">
            <a:spLocks noChangeArrowheads="1"/>
          </p:cNvSpPr>
          <p:nvPr/>
        </p:nvSpPr>
        <p:spPr bwMode="auto">
          <a:xfrm>
            <a:off x="539552" y="2179042"/>
            <a:ext cx="7561262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英国和法</a:t>
            </a:r>
            <a:r>
              <a:rPr lang="zh-CN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国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32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zh-CN" sz="32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样说揭示了英法联军的强盗本质</a:t>
            </a:r>
            <a:r>
              <a:rPr lang="zh-CN" altLang="en-US" sz="32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2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使世人看清其掠夺者的丑陋面目。</a:t>
            </a:r>
          </a:p>
        </p:txBody>
      </p:sp>
      <p:grpSp>
        <p:nvGrpSpPr>
          <p:cNvPr id="27651" name="组合 6"/>
          <p:cNvGrpSpPr>
            <a:grpSpLocks/>
          </p:cNvGrpSpPr>
          <p:nvPr/>
        </p:nvGrpSpPr>
        <p:grpSpPr bwMode="auto">
          <a:xfrm>
            <a:off x="-26988" y="-39688"/>
            <a:ext cx="2006601" cy="522288"/>
            <a:chOff x="70" y="-63"/>
            <a:chExt cx="3160" cy="824"/>
          </a:xfrm>
        </p:grpSpPr>
        <p:sp>
          <p:nvSpPr>
            <p:cNvPr id="2765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2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375791" y="814388"/>
            <a:ext cx="822865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1104B8"/>
                </a:solidFill>
                <a:latin typeface="宋体" pitchFamily="2" charset="-122"/>
              </a:rPr>
              <a:t>    </a:t>
            </a:r>
            <a:r>
              <a:rPr lang="en-US" altLang="zh-CN" sz="2800" b="1" dirty="0" smtClean="0">
                <a:latin typeface="宋体" pitchFamily="2" charset="-122"/>
              </a:rPr>
              <a:t>(</a:t>
            </a:r>
            <a:r>
              <a:rPr lang="en-US" altLang="zh-CN" sz="2800" b="1" dirty="0">
                <a:latin typeface="宋体" pitchFamily="2" charset="-122"/>
              </a:rPr>
              <a:t>1)</a:t>
            </a:r>
            <a:r>
              <a:rPr lang="zh-CN" altLang="zh-CN" sz="2800" b="1" dirty="0">
                <a:latin typeface="宋体" pitchFamily="2" charset="-122"/>
              </a:rPr>
              <a:t>文中的</a:t>
            </a:r>
            <a:r>
              <a:rPr lang="en-US" altLang="zh-CN" sz="2800" b="1" dirty="0">
                <a:latin typeface="宋体" pitchFamily="2" charset="-122"/>
              </a:rPr>
              <a:t>“</a:t>
            </a:r>
            <a:r>
              <a:rPr lang="zh-CN" altLang="zh-CN" sz="2800" b="1" dirty="0">
                <a:latin typeface="宋体" pitchFamily="2" charset="-122"/>
              </a:rPr>
              <a:t>两个强盗</a:t>
            </a:r>
            <a:r>
              <a:rPr lang="en-US" altLang="zh-CN" sz="2800" b="1" dirty="0">
                <a:latin typeface="宋体" pitchFamily="2" charset="-122"/>
              </a:rPr>
              <a:t>”</a:t>
            </a:r>
            <a:r>
              <a:rPr lang="zh-CN" altLang="zh-CN" sz="2800" b="1" dirty="0" smtClean="0">
                <a:latin typeface="宋体" pitchFamily="2" charset="-122"/>
              </a:rPr>
              <a:t>指</a:t>
            </a:r>
            <a:r>
              <a:rPr lang="zh-CN" altLang="en-US" sz="2800" b="1" dirty="0" smtClean="0">
                <a:latin typeface="宋体" pitchFamily="2" charset="-122"/>
              </a:rPr>
              <a:t>的是</a:t>
            </a:r>
            <a:r>
              <a:rPr lang="zh-CN" altLang="zh-CN" sz="2800" b="1" dirty="0" smtClean="0">
                <a:latin typeface="宋体" pitchFamily="2" charset="-122"/>
              </a:rPr>
              <a:t>谁</a:t>
            </a:r>
            <a:r>
              <a:rPr lang="zh-CN" altLang="en-US" sz="2800" b="1" dirty="0">
                <a:latin typeface="宋体" pitchFamily="2" charset="-122"/>
              </a:rPr>
              <a:t>？</a:t>
            </a:r>
            <a:r>
              <a:rPr lang="zh-CN" altLang="zh-CN" sz="2800" b="1" dirty="0">
                <a:latin typeface="宋体" pitchFamily="2" charset="-122"/>
              </a:rPr>
              <a:t>这样说的作用是什么</a:t>
            </a:r>
            <a:r>
              <a:rPr lang="zh-CN" altLang="en-US" sz="2800" b="1" dirty="0">
                <a:latin typeface="宋体" pitchFamily="2" charset="-122"/>
              </a:rPr>
              <a:t>？</a:t>
            </a:r>
            <a:endParaRPr lang="zh-CN" altLang="zh-CN" sz="2800" b="1" dirty="0">
              <a:latin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0" name="TextBox 6"/>
          <p:cNvSpPr txBox="1">
            <a:spLocks noChangeArrowheads="1"/>
          </p:cNvSpPr>
          <p:nvPr/>
        </p:nvSpPr>
        <p:spPr bwMode="auto">
          <a:xfrm>
            <a:off x="539750" y="1981869"/>
            <a:ext cx="80645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两个强盗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闯进了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圆明园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一个强盗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洗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劫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财物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一个强盗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放火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。对圆明园进行了大规模的劫掠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赃物由两个胜利者均分。最后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两个胜利者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一个塞满了腰包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另一个装满了箱箧。</a:t>
            </a:r>
          </a:p>
        </p:txBody>
      </p:sp>
      <p:grpSp>
        <p:nvGrpSpPr>
          <p:cNvPr id="28675" name="组合 7"/>
          <p:cNvGrpSpPr>
            <a:grpSpLocks/>
          </p:cNvGrpSpPr>
          <p:nvPr/>
        </p:nvGrpSpPr>
        <p:grpSpPr bwMode="auto">
          <a:xfrm>
            <a:off x="-26988" y="-39688"/>
            <a:ext cx="2006601" cy="522288"/>
            <a:chOff x="70" y="-63"/>
            <a:chExt cx="3160" cy="824"/>
          </a:xfrm>
        </p:grpSpPr>
        <p:sp>
          <p:nvSpPr>
            <p:cNvPr id="2867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2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676" name="TextBox 7"/>
          <p:cNvSpPr txBox="1">
            <a:spLocks noChangeArrowheads="1"/>
          </p:cNvSpPr>
          <p:nvPr/>
        </p:nvSpPr>
        <p:spPr bwMode="auto">
          <a:xfrm>
            <a:off x="358775" y="699542"/>
            <a:ext cx="8245475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itchFamily="2" charset="-122"/>
              </a:rPr>
              <a:t>    (</a:t>
            </a:r>
            <a:r>
              <a:rPr lang="en-US" altLang="zh-CN" sz="2800" b="1" dirty="0">
                <a:latin typeface="宋体" pitchFamily="2" charset="-122"/>
              </a:rPr>
              <a:t>2)</a:t>
            </a:r>
            <a:r>
              <a:rPr lang="zh-CN" altLang="zh-CN" sz="2800" b="1" dirty="0">
                <a:latin typeface="宋体" pitchFamily="2" charset="-122"/>
              </a:rPr>
              <a:t>文中</a:t>
            </a:r>
            <a:r>
              <a:rPr lang="zh-CN" altLang="zh-CN" sz="2800" b="1" dirty="0" smtClean="0">
                <a:latin typeface="宋体" pitchFamily="2" charset="-122"/>
              </a:rPr>
              <a:t>的</a:t>
            </a:r>
            <a:r>
              <a:rPr lang="zh-CN" altLang="en-US" sz="2800" b="1" dirty="0" smtClean="0">
                <a:latin typeface="宋体" pitchFamily="2" charset="-122"/>
              </a:rPr>
              <a:t>“</a:t>
            </a:r>
            <a:r>
              <a:rPr lang="zh-CN" altLang="zh-CN" sz="2800" b="1" dirty="0" smtClean="0">
                <a:latin typeface="宋体" pitchFamily="2" charset="-122"/>
              </a:rPr>
              <a:t>两</a:t>
            </a:r>
            <a:r>
              <a:rPr lang="zh-CN" altLang="zh-CN" sz="2800" b="1" dirty="0">
                <a:latin typeface="宋体" pitchFamily="2" charset="-122"/>
              </a:rPr>
              <a:t>个强</a:t>
            </a:r>
            <a:r>
              <a:rPr lang="zh-CN" altLang="zh-CN" sz="2800" b="1" dirty="0" smtClean="0">
                <a:latin typeface="宋体" pitchFamily="2" charset="-122"/>
              </a:rPr>
              <a:t>盗</a:t>
            </a:r>
            <a:r>
              <a:rPr lang="zh-CN" altLang="en-US" sz="2800" b="1" dirty="0">
                <a:latin typeface="宋体" pitchFamily="2" charset="-122"/>
              </a:rPr>
              <a:t>”</a:t>
            </a:r>
            <a:r>
              <a:rPr lang="zh-CN" altLang="zh-CN" sz="2800" b="1" dirty="0" smtClean="0">
                <a:latin typeface="宋体" pitchFamily="2" charset="-122"/>
              </a:rPr>
              <a:t>做</a:t>
            </a:r>
            <a:r>
              <a:rPr lang="zh-CN" altLang="zh-CN" sz="2800" b="1" dirty="0">
                <a:latin typeface="宋体" pitchFamily="2" charset="-122"/>
              </a:rPr>
              <a:t>了哪些事情</a:t>
            </a:r>
            <a:r>
              <a:rPr lang="zh-CN" altLang="en-US" sz="2800" b="1" dirty="0">
                <a:latin typeface="宋体" pitchFamily="2" charset="-122"/>
              </a:rPr>
              <a:t>？</a:t>
            </a:r>
            <a:r>
              <a:rPr lang="zh-CN" altLang="zh-CN" sz="2800" b="1" dirty="0">
                <a:latin typeface="宋体" pitchFamily="2" charset="-122"/>
              </a:rPr>
              <a:t>请你概括举例。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4" name="TextBox 5"/>
          <p:cNvSpPr txBox="1">
            <a:spLocks noChangeArrowheads="1"/>
          </p:cNvSpPr>
          <p:nvPr/>
        </p:nvSpPr>
        <p:spPr bwMode="auto">
          <a:xfrm>
            <a:off x="323850" y="1855788"/>
            <a:ext cx="8424863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    ①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从前他们对巴特农神庙怎么干，现在对圆明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园也怎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么干，不同的只是干得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更彻底，更漂亮，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以至于茫然无存。</a:t>
            </a:r>
          </a:p>
        </p:txBody>
      </p:sp>
      <p:sp>
        <p:nvSpPr>
          <p:cNvPr id="68615" name="TextBox 6"/>
          <p:cNvSpPr txBox="1">
            <a:spLocks noChangeArrowheads="1"/>
          </p:cNvSpPr>
          <p:nvPr/>
        </p:nvSpPr>
        <p:spPr bwMode="auto">
          <a:xfrm>
            <a:off x="466725" y="3148013"/>
            <a:ext cx="8208963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这里运用了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反语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。以反语的形式强烈讽刺强盗的行径和罪恶，强调强盗们这次的行动更丑恶、更野蛮。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9700" name="组合 7"/>
          <p:cNvGrpSpPr>
            <a:grpSpLocks/>
          </p:cNvGrpSpPr>
          <p:nvPr/>
        </p:nvGrpSpPr>
        <p:grpSpPr bwMode="auto">
          <a:xfrm>
            <a:off x="-26988" y="-20638"/>
            <a:ext cx="2006601" cy="522288"/>
            <a:chOff x="70" y="-63"/>
            <a:chExt cx="3160" cy="824"/>
          </a:xfrm>
        </p:grpSpPr>
        <p:sp>
          <p:nvSpPr>
            <p:cNvPr id="2970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2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9701" name="TextBox 10"/>
          <p:cNvSpPr txBox="1">
            <a:spLocks noChangeArrowheads="1"/>
          </p:cNvSpPr>
          <p:nvPr/>
        </p:nvSpPr>
        <p:spPr bwMode="auto">
          <a:xfrm>
            <a:off x="251520" y="697590"/>
            <a:ext cx="884732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2800" b="1" dirty="0" smtClean="0">
                <a:latin typeface="宋体" pitchFamily="2" charset="-122"/>
              </a:rPr>
              <a:t>    (</a:t>
            </a:r>
            <a:r>
              <a:rPr lang="en-US" altLang="zh-CN" sz="2800" b="1" dirty="0">
                <a:latin typeface="宋体" pitchFamily="2" charset="-122"/>
              </a:rPr>
              <a:t>3)</a:t>
            </a:r>
            <a:r>
              <a:rPr lang="zh-CN" altLang="en-US" sz="2800" b="1" dirty="0">
                <a:latin typeface="宋体" pitchFamily="2" charset="-122"/>
              </a:rPr>
              <a:t>作者在揭</a:t>
            </a:r>
            <a:r>
              <a:rPr lang="zh-CN" altLang="en-US" sz="2800" b="1" dirty="0" smtClean="0">
                <a:latin typeface="宋体" pitchFamily="2" charset="-122"/>
              </a:rPr>
              <a:t>示“两</a:t>
            </a:r>
            <a:r>
              <a:rPr lang="zh-CN" altLang="en-US" sz="2800" b="1" dirty="0">
                <a:latin typeface="宋体" pitchFamily="2" charset="-122"/>
              </a:rPr>
              <a:t>个强盗”所作所为时运用了大量的讽刺性词语，结合句子体会一下作者表达的情感。</a:t>
            </a:r>
            <a:endParaRPr lang="zh-CN" altLang="zh-CN" sz="2800" b="1" dirty="0">
              <a:latin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4" grpId="0" build="allAtOnce"/>
      <p:bldP spid="686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392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27583" y="1502238"/>
            <a:ext cx="905581" cy="2149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圆角矩形 1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15566"/>
            <a:ext cx="7416824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9" name="TextBox 6"/>
          <p:cNvSpPr txBox="1">
            <a:spLocks noChangeArrowheads="1"/>
          </p:cNvSpPr>
          <p:nvPr/>
        </p:nvSpPr>
        <p:spPr bwMode="auto">
          <a:xfrm>
            <a:off x="2339975" y="1276350"/>
            <a:ext cx="6048375" cy="225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   反语即通常所说的“说反话”，运用跟本意相反的词语来表达某意，含有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否定、讽刺以及嘲弄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的意思，是一种带有强烈感情色彩的修辞手法。</a:t>
            </a:r>
          </a:p>
        </p:txBody>
      </p:sp>
      <p:grpSp>
        <p:nvGrpSpPr>
          <p:cNvPr id="30725" name="组合 7"/>
          <p:cNvGrpSpPr>
            <a:grpSpLocks/>
          </p:cNvGrpSpPr>
          <p:nvPr/>
        </p:nvGrpSpPr>
        <p:grpSpPr bwMode="auto">
          <a:xfrm>
            <a:off x="-26988" y="-20638"/>
            <a:ext cx="2006601" cy="522288"/>
            <a:chOff x="70" y="-63"/>
            <a:chExt cx="3160" cy="824"/>
          </a:xfrm>
        </p:grpSpPr>
        <p:sp>
          <p:nvSpPr>
            <p:cNvPr id="3072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2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1258888" y="915988"/>
            <a:ext cx="7416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丰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功伟绩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！收获巨大！</a:t>
            </a:r>
          </a:p>
        </p:txBody>
      </p:sp>
      <p:sp>
        <p:nvSpPr>
          <p:cNvPr id="70662" name="TextBox 6"/>
          <p:cNvSpPr txBox="1">
            <a:spLocks noChangeArrowheads="1"/>
          </p:cNvSpPr>
          <p:nvPr/>
        </p:nvSpPr>
        <p:spPr bwMode="auto">
          <a:xfrm>
            <a:off x="539750" y="1635125"/>
            <a:ext cx="7993063" cy="225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这个句子运用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反语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，句末连用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感叹号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，模拟强盗的口吻，写出掠夺者贪婪无耻的丑恶嘴脸，饱含着作者尖锐的嘲讽意味，也表现了作者强烈的正义感。</a:t>
            </a:r>
          </a:p>
        </p:txBody>
      </p:sp>
      <p:grpSp>
        <p:nvGrpSpPr>
          <p:cNvPr id="31748" name="组合 6"/>
          <p:cNvGrpSpPr>
            <a:grpSpLocks/>
          </p:cNvGrpSpPr>
          <p:nvPr/>
        </p:nvGrpSpPr>
        <p:grpSpPr bwMode="auto">
          <a:xfrm>
            <a:off x="-26988" y="-20638"/>
            <a:ext cx="2006601" cy="522288"/>
            <a:chOff x="70" y="-63"/>
            <a:chExt cx="3160" cy="824"/>
          </a:xfrm>
        </p:grpSpPr>
        <p:sp>
          <p:nvSpPr>
            <p:cNvPr id="3174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7"/>
              <a:ext cx="552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https://p1.ssl.qhimgs1.com/bdr/_240_/t018fe75f21b7f34111.jpg"/>
          <p:cNvPicPr>
            <a:picLocks noChangeAspect="1" noChangeArrowheads="1"/>
          </p:cNvPicPr>
          <p:nvPr/>
        </p:nvPicPr>
        <p:blipFill>
          <a:blip r:embed="rId2" cstate="print"/>
          <a:srcRect b="7230"/>
          <a:stretch>
            <a:fillRect/>
          </a:stretch>
        </p:blipFill>
        <p:spPr bwMode="auto">
          <a:xfrm>
            <a:off x="828675" y="654050"/>
            <a:ext cx="7704138" cy="378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Box 6"/>
          <p:cNvSpPr txBox="1">
            <a:spLocks noChangeArrowheads="1"/>
          </p:cNvSpPr>
          <p:nvPr/>
        </p:nvSpPr>
        <p:spPr bwMode="auto">
          <a:xfrm>
            <a:off x="3565525" y="4516438"/>
            <a:ext cx="27352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意大利罗</a:t>
            </a: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马斗兽场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395288" y="843558"/>
            <a:ext cx="8065144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③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我们欧洲人是文明人，中国人在我们眼中是野蛮人。这就是文明对野蛮所干的事情。</a:t>
            </a:r>
          </a:p>
        </p:txBody>
      </p:sp>
      <p:sp>
        <p:nvSpPr>
          <p:cNvPr id="71686" name="TextBox 5"/>
          <p:cNvSpPr txBox="1">
            <a:spLocks noChangeArrowheads="1"/>
          </p:cNvSpPr>
          <p:nvPr/>
        </p:nvSpPr>
        <p:spPr bwMode="auto">
          <a:xfrm>
            <a:off x="323850" y="2073573"/>
            <a:ext cx="835183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 “</a:t>
            </a:r>
            <a:r>
              <a:rPr lang="zh-CN" altLang="en-US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文明</a:t>
            </a:r>
            <a:r>
              <a:rPr lang="en-US" altLang="zh-CN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”</a:t>
            </a:r>
            <a:r>
              <a:rPr lang="zh-CN" altLang="en-US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和</a:t>
            </a:r>
            <a:r>
              <a:rPr lang="en-US" altLang="zh-CN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“</a:t>
            </a:r>
            <a:r>
              <a:rPr lang="zh-CN" altLang="en-US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野蛮</a:t>
            </a:r>
            <a:r>
              <a:rPr lang="en-US" altLang="zh-CN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”</a:t>
            </a:r>
            <a:r>
              <a:rPr lang="zh-CN" altLang="en-US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运用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反语</a:t>
            </a:r>
            <a:r>
              <a:rPr lang="zh-CN" altLang="en-US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，“文明人”破坏人类文明；“野蛮人”却是人类文明之所在。显示出作者对这个强盗政府颠倒黑白、恬不知耻、厚颜无耻的丑恶嘴脸的讽刺与批判，显示出作者的凛然正气和博大胸襟。 </a:t>
            </a:r>
          </a:p>
        </p:txBody>
      </p:sp>
      <p:grpSp>
        <p:nvGrpSpPr>
          <p:cNvPr id="32772" name="组合 6"/>
          <p:cNvGrpSpPr>
            <a:grpSpLocks/>
          </p:cNvGrpSpPr>
          <p:nvPr/>
        </p:nvGrpSpPr>
        <p:grpSpPr bwMode="auto">
          <a:xfrm>
            <a:off x="-26988" y="-20638"/>
            <a:ext cx="2006601" cy="522288"/>
            <a:chOff x="70" y="-63"/>
            <a:chExt cx="3160" cy="824"/>
          </a:xfrm>
        </p:grpSpPr>
        <p:sp>
          <p:nvSpPr>
            <p:cNvPr id="3277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7"/>
              <a:ext cx="552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5"/>
          <p:cNvSpPr txBox="1">
            <a:spLocks noChangeArrowheads="1"/>
          </p:cNvSpPr>
          <p:nvPr/>
        </p:nvSpPr>
        <p:spPr bwMode="auto">
          <a:xfrm>
            <a:off x="468313" y="771525"/>
            <a:ext cx="8280400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讨论：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再读第</a:t>
            </a:r>
            <a:r>
              <a:rPr lang="en-US" altLang="zh-CN" sz="2800" b="1" dirty="0">
                <a:solidFill>
                  <a:srgbClr val="000000"/>
                </a:solidFill>
                <a:latin typeface="宋体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段，找找哪些词语有反语的效果，用在这里有什么作用？</a:t>
            </a:r>
            <a:endParaRPr lang="zh-CN" altLang="zh-CN" sz="28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59398" name="TextBox 9"/>
          <p:cNvSpPr txBox="1">
            <a:spLocks noChangeArrowheads="1"/>
          </p:cNvSpPr>
          <p:nvPr/>
        </p:nvSpPr>
        <p:spPr bwMode="auto">
          <a:xfrm>
            <a:off x="395288" y="2211388"/>
            <a:ext cx="8208962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   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体面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”一词表现出巴特勒上尉卑鄙无耻的丑恶脸。</a:t>
            </a:r>
          </a:p>
        </p:txBody>
      </p:sp>
      <p:sp>
        <p:nvSpPr>
          <p:cNvPr id="59399" name="TextBox 10"/>
          <p:cNvSpPr txBox="1">
            <a:spLocks noChangeArrowheads="1"/>
          </p:cNvSpPr>
          <p:nvPr/>
        </p:nvSpPr>
        <p:spPr bwMode="auto">
          <a:xfrm>
            <a:off x="323850" y="3417615"/>
            <a:ext cx="85328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   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赞誉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”是褒义贬用，表达了作者的憎恶之情。</a:t>
            </a:r>
          </a:p>
        </p:txBody>
      </p:sp>
      <p:grpSp>
        <p:nvGrpSpPr>
          <p:cNvPr id="33797" name="组合 9"/>
          <p:cNvGrpSpPr>
            <a:grpSpLocks/>
          </p:cNvGrpSpPr>
          <p:nvPr/>
        </p:nvGrpSpPr>
        <p:grpSpPr bwMode="auto">
          <a:xfrm>
            <a:off x="-26988" y="-20638"/>
            <a:ext cx="2006601" cy="522288"/>
            <a:chOff x="70" y="-63"/>
            <a:chExt cx="3160" cy="824"/>
          </a:xfrm>
        </p:grpSpPr>
        <p:sp>
          <p:nvSpPr>
            <p:cNvPr id="3379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2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/>
      <p:bldP spid="5939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4"/>
          <p:cNvSpPr>
            <a:spLocks noChangeArrowheads="1"/>
          </p:cNvSpPr>
          <p:nvPr/>
        </p:nvSpPr>
        <p:spPr bwMode="auto">
          <a:xfrm>
            <a:off x="179388" y="627063"/>
            <a:ext cx="874871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itchFamily="2" charset="-122"/>
              </a:rPr>
              <a:t> </a:t>
            </a:r>
            <a:r>
              <a:rPr lang="zh-CN" altLang="en-US" sz="2800" b="1" dirty="0" smtClean="0">
                <a:latin typeface="宋体" pitchFamily="2" charset="-122"/>
              </a:rPr>
              <a:t>  </a:t>
            </a:r>
            <a:r>
              <a:rPr lang="en-US" altLang="zh-CN" sz="2800" b="1" dirty="0" smtClean="0">
                <a:latin typeface="宋体" pitchFamily="2" charset="-122"/>
              </a:rPr>
              <a:t>3.</a:t>
            </a:r>
            <a:r>
              <a:rPr lang="zh-CN" altLang="en-US" sz="2800" b="1" dirty="0">
                <a:latin typeface="宋体" pitchFamily="2" charset="-122"/>
              </a:rPr>
              <a:t>就英法联军远征中国这件事，作者是什么立场和态度？表达了作者什么样的思想感情？</a:t>
            </a:r>
          </a:p>
        </p:txBody>
      </p:sp>
      <p:sp>
        <p:nvSpPr>
          <p:cNvPr id="34819" name="矩形 5"/>
          <p:cNvSpPr>
            <a:spLocks noChangeArrowheads="1"/>
          </p:cNvSpPr>
          <p:nvPr/>
        </p:nvSpPr>
        <p:spPr bwMode="auto">
          <a:xfrm>
            <a:off x="107404" y="1831975"/>
            <a:ext cx="2592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立场和态度：</a:t>
            </a:r>
          </a:p>
        </p:txBody>
      </p:sp>
      <p:sp>
        <p:nvSpPr>
          <p:cNvPr id="34820" name="矩形 6"/>
          <p:cNvSpPr>
            <a:spLocks noChangeArrowheads="1"/>
          </p:cNvSpPr>
          <p:nvPr/>
        </p:nvSpPr>
        <p:spPr bwMode="auto">
          <a:xfrm>
            <a:off x="35496" y="3344019"/>
            <a:ext cx="2592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思想感情：</a:t>
            </a:r>
          </a:p>
        </p:txBody>
      </p:sp>
      <p:sp>
        <p:nvSpPr>
          <p:cNvPr id="58376" name="矩形 7"/>
          <p:cNvSpPr>
            <a:spLocks noChangeArrowheads="1"/>
          </p:cNvSpPr>
          <p:nvPr/>
        </p:nvSpPr>
        <p:spPr bwMode="auto">
          <a:xfrm>
            <a:off x="2052638" y="3345855"/>
            <a:ext cx="7019925" cy="107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表达了对被侵略者和被掠夺者巨大的同情，饱含着深厚的人道主义精神。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58377" name="矩形 8"/>
          <p:cNvSpPr>
            <a:spLocks noChangeArrowheads="1"/>
          </p:cNvSpPr>
          <p:nvPr/>
        </p:nvSpPr>
        <p:spPr bwMode="auto">
          <a:xfrm>
            <a:off x="2304032" y="1835150"/>
            <a:ext cx="6768531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站在人类的立场，立场明确，态度坚定，对英法联军的罪恶行径进行了强烈谴责和辛辣讽刺。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grpSp>
        <p:nvGrpSpPr>
          <p:cNvPr id="34823" name="组合 9"/>
          <p:cNvGrpSpPr>
            <a:grpSpLocks/>
          </p:cNvGrpSpPr>
          <p:nvPr/>
        </p:nvGrpSpPr>
        <p:grpSpPr bwMode="auto">
          <a:xfrm>
            <a:off x="-26988" y="-20638"/>
            <a:ext cx="2006601" cy="522288"/>
            <a:chOff x="70" y="-63"/>
            <a:chExt cx="3160" cy="824"/>
          </a:xfrm>
        </p:grpSpPr>
        <p:sp>
          <p:nvSpPr>
            <p:cNvPr id="3482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2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6" grpId="0"/>
      <p:bldP spid="5837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 txBox="1">
            <a:spLocks noChangeArrowheads="1"/>
          </p:cNvSpPr>
          <p:nvPr/>
        </p:nvSpPr>
        <p:spPr bwMode="auto">
          <a:xfrm>
            <a:off x="468313" y="700088"/>
            <a:ext cx="80899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800" b="1" dirty="0" smtClean="0">
                <a:latin typeface="宋体" pitchFamily="2" charset="-122"/>
              </a:rPr>
              <a:t>4.</a:t>
            </a:r>
            <a:r>
              <a:rPr lang="zh-CN" altLang="en-US" sz="2800" b="1" dirty="0">
                <a:latin typeface="宋体" pitchFamily="2" charset="-122"/>
              </a:rPr>
              <a:t>最后一段中“赞誉”一词有怎样的表达效果呢？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50825" y="1419225"/>
            <a:ext cx="8713788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以“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赞誉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”一词作结，既照应了文章的开头，又具有极其尖锐的嘲讽意味。该句鲜明地表达了雨果对远征中国之举的态度</a:t>
            </a: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强烈谴责，立场非常鲜明。同时，也表现了雨果正直、公正、人道的伟大品格，摒弃狭隘的民族主义，胸怀博大。</a:t>
            </a:r>
          </a:p>
        </p:txBody>
      </p:sp>
      <p:grpSp>
        <p:nvGrpSpPr>
          <p:cNvPr id="35844" name="组合 6"/>
          <p:cNvGrpSpPr>
            <a:grpSpLocks/>
          </p:cNvGrpSpPr>
          <p:nvPr/>
        </p:nvGrpSpPr>
        <p:grpSpPr bwMode="auto">
          <a:xfrm>
            <a:off x="-26988" y="-20638"/>
            <a:ext cx="2006601" cy="522288"/>
            <a:chOff x="70" y="-63"/>
            <a:chExt cx="3160" cy="824"/>
          </a:xfrm>
        </p:grpSpPr>
        <p:sp>
          <p:nvSpPr>
            <p:cNvPr id="3584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7"/>
              <a:ext cx="552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4"/>
          <p:cNvSpPr>
            <a:spLocks noChangeArrowheads="1"/>
          </p:cNvSpPr>
          <p:nvPr/>
        </p:nvSpPr>
        <p:spPr bwMode="auto">
          <a:xfrm>
            <a:off x="395288" y="771525"/>
            <a:ext cx="5761037" cy="523875"/>
          </a:xfrm>
          <a:prstGeom prst="rect">
            <a:avLst/>
          </a:pr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/>
              <a:t>揣摩语句</a:t>
            </a:r>
            <a:r>
              <a:rPr lang="zh-CN" altLang="en-US" sz="2800" b="1" dirty="0"/>
              <a:t>，</a:t>
            </a:r>
            <a:r>
              <a:rPr lang="zh-CN" altLang="zh-CN" sz="2800" b="1" dirty="0"/>
              <a:t>理解文章的丰富内</a:t>
            </a:r>
            <a:r>
              <a:rPr lang="zh-CN" altLang="en-US" sz="2800" b="1" dirty="0"/>
              <a:t>涵。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6725" y="1298575"/>
            <a:ext cx="79930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</a:rPr>
              <a:t>    1.“</a:t>
            </a:r>
            <a:r>
              <a:rPr lang="zh-CN" altLang="zh-CN" sz="2400" b="1" dirty="0">
                <a:latin typeface="宋体" pitchFamily="2" charset="-122"/>
              </a:rPr>
              <a:t>在世界的某个角落</a:t>
            </a:r>
            <a:r>
              <a:rPr lang="zh-CN" altLang="en-US" sz="2400" b="1" dirty="0">
                <a:latin typeface="宋体" pitchFamily="2" charset="-122"/>
              </a:rPr>
              <a:t>，</a:t>
            </a:r>
            <a:r>
              <a:rPr lang="zh-CN" altLang="zh-CN" sz="2400" b="1" dirty="0">
                <a:latin typeface="宋体" pitchFamily="2" charset="-122"/>
              </a:rPr>
              <a:t>有一个世界奇迹。这个奇迹叫圆明园。</a:t>
            </a:r>
            <a:r>
              <a:rPr lang="en-US" altLang="zh-CN" sz="2400" b="1" dirty="0">
                <a:latin typeface="宋体" pitchFamily="2" charset="-122"/>
              </a:rPr>
              <a:t>”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</a:rPr>
              <a:t>把“世界”改为“中国”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</a:rPr>
              <a:t>好不好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？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11188" y="2500313"/>
            <a:ext cx="770572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世界</a:t>
            </a:r>
            <a:r>
              <a:rPr lang="en-US" altLang="zh-CN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不能改为</a:t>
            </a:r>
            <a:r>
              <a:rPr lang="en-US" altLang="zh-CN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中国</a:t>
            </a:r>
            <a:r>
              <a:rPr lang="en-US" altLang="zh-CN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雨果称圆明园是</a:t>
            </a:r>
            <a:r>
              <a:rPr lang="en-US" altLang="zh-CN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世界奇迹</a:t>
            </a:r>
            <a:r>
              <a:rPr lang="en-US" altLang="zh-CN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以全球的眼光</a:t>
            </a:r>
            <a:r>
              <a:rPr lang="zh-CN" altLang="en-US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肯定其艺术价值在世界上的地位</a:t>
            </a:r>
            <a:r>
              <a:rPr lang="zh-CN" altLang="en-US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体现了作者对全人类文化成果的热爱。</a:t>
            </a:r>
          </a:p>
        </p:txBody>
      </p:sp>
      <p:grpSp>
        <p:nvGrpSpPr>
          <p:cNvPr id="36869" name="组合 7"/>
          <p:cNvGrpSpPr>
            <a:grpSpLocks/>
          </p:cNvGrpSpPr>
          <p:nvPr/>
        </p:nvGrpSpPr>
        <p:grpSpPr bwMode="auto">
          <a:xfrm>
            <a:off x="-26988" y="-3175"/>
            <a:ext cx="2006601" cy="522288"/>
            <a:chOff x="70" y="-63"/>
            <a:chExt cx="3160" cy="822"/>
          </a:xfrm>
        </p:grpSpPr>
        <p:sp>
          <p:nvSpPr>
            <p:cNvPr id="3687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5"/>
          <p:cNvSpPr txBox="1">
            <a:spLocks noChangeArrowheads="1"/>
          </p:cNvSpPr>
          <p:nvPr/>
        </p:nvSpPr>
        <p:spPr bwMode="auto">
          <a:xfrm>
            <a:off x="323850" y="699542"/>
            <a:ext cx="8461375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宋体" pitchFamily="2" charset="-122"/>
              </a:rPr>
              <a:t>    2.“</a:t>
            </a:r>
            <a:r>
              <a:rPr lang="zh-CN" altLang="zh-CN" sz="2800" b="1" dirty="0">
                <a:latin typeface="宋体" pitchFamily="2" charset="-122"/>
              </a:rPr>
              <a:t>圆明园在幻想艺术中的地位就如同巴特农神庙在理想艺术中的地位。</a:t>
            </a:r>
            <a:r>
              <a:rPr lang="en-US" altLang="zh-CN" sz="2800" b="1" dirty="0">
                <a:latin typeface="宋体" pitchFamily="2" charset="-122"/>
              </a:rPr>
              <a:t>”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宋体" pitchFamily="2" charset="-122"/>
              </a:rPr>
              <a:t>这里为什么要提“巴特农神庙”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9750" y="2139950"/>
            <a:ext cx="806450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巴特农神庙是希腊最负盛名的古建筑</a:t>
            </a:r>
            <a:r>
              <a:rPr lang="zh-CN" altLang="en-US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是欧洲人心中的神庙。与巴特农神庙相比较</a:t>
            </a:r>
            <a:r>
              <a:rPr lang="zh-CN" altLang="en-US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，运用了类比的手法，</a:t>
            </a:r>
            <a:r>
              <a:rPr lang="zh-CN" altLang="zh-CN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突出圆明园的艺术成就</a:t>
            </a:r>
            <a:r>
              <a:rPr lang="zh-CN" altLang="en-US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让更多的欧洲人了解中国</a:t>
            </a:r>
            <a:r>
              <a:rPr lang="zh-CN" altLang="en-US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了解圆明园。人类最杰出的成就</a:t>
            </a:r>
            <a:r>
              <a:rPr lang="zh-CN" altLang="en-US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却都被强盗毁灭</a:t>
            </a:r>
            <a:r>
              <a:rPr lang="zh-CN" altLang="en-US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强盗的行径之卑劣</a:t>
            </a:r>
            <a:r>
              <a:rPr lang="zh-CN" altLang="en-US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令人发指。</a:t>
            </a:r>
          </a:p>
        </p:txBody>
      </p:sp>
      <p:grpSp>
        <p:nvGrpSpPr>
          <p:cNvPr id="37892" name="组合 7"/>
          <p:cNvGrpSpPr>
            <a:grpSpLocks/>
          </p:cNvGrpSpPr>
          <p:nvPr/>
        </p:nvGrpSpPr>
        <p:grpSpPr bwMode="auto">
          <a:xfrm>
            <a:off x="-26988" y="-3175"/>
            <a:ext cx="2006601" cy="522288"/>
            <a:chOff x="70" y="-63"/>
            <a:chExt cx="3160" cy="822"/>
          </a:xfrm>
        </p:grpSpPr>
        <p:sp>
          <p:nvSpPr>
            <p:cNvPr id="3789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4"/>
          <p:cNvSpPr txBox="1">
            <a:spLocks noChangeArrowheads="1"/>
          </p:cNvSpPr>
          <p:nvPr/>
        </p:nvSpPr>
        <p:spPr bwMode="auto">
          <a:xfrm>
            <a:off x="323849" y="842963"/>
            <a:ext cx="8640764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宋体" pitchFamily="2" charset="-122"/>
              </a:rPr>
              <a:t>    3</a:t>
            </a:r>
            <a:r>
              <a:rPr lang="en-US" altLang="zh-CN" sz="2800" b="1" dirty="0" smtClean="0">
                <a:latin typeface="宋体" pitchFamily="2" charset="-122"/>
              </a:rPr>
              <a:t>.“</a:t>
            </a:r>
            <a:r>
              <a:rPr lang="zh-CN" altLang="en-US" sz="2800" b="1" dirty="0" smtClean="0">
                <a:latin typeface="宋体" pitchFamily="2" charset="-122"/>
              </a:rPr>
              <a:t>因为，</a:t>
            </a:r>
            <a:r>
              <a:rPr lang="zh-CN" altLang="zh-CN" sz="2800" b="1" dirty="0" smtClean="0">
                <a:latin typeface="宋体" pitchFamily="2" charset="-122"/>
              </a:rPr>
              <a:t>岁</a:t>
            </a:r>
            <a:r>
              <a:rPr lang="zh-CN" altLang="zh-CN" sz="2800" b="1" dirty="0">
                <a:latin typeface="宋体" pitchFamily="2" charset="-122"/>
              </a:rPr>
              <a:t>月创造的一切都是属于人类的。</a:t>
            </a:r>
            <a:r>
              <a:rPr lang="en-US" altLang="zh-CN" sz="2800" b="1" dirty="0" smtClean="0">
                <a:latin typeface="宋体" pitchFamily="2" charset="-122"/>
              </a:rPr>
              <a:t>”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宋体" pitchFamily="2" charset="-122"/>
              </a:rPr>
              <a:t>这句话有什么特殊含义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9388" y="1924050"/>
            <a:ext cx="878522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圆明园虽然当时是皇家花园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但归根结底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是属于人类</a:t>
            </a:r>
            <a:r>
              <a:rPr lang="zh-CN" altLang="zh-CN" sz="2800" b="1" dirty="0" smtClean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800" b="1" dirty="0" smtClean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b="1" dirty="0" smtClean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雨</a:t>
            </a:r>
            <a:r>
              <a:rPr lang="zh-CN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果的这种见解是非常深刻的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这表现了雨果对人类文明成果的珍视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对人类文明创造者的尊重。结合全文分析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雨果以全人类的名义谴责侵略者的强盗行径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义正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辞</a:t>
            </a:r>
            <a:r>
              <a:rPr lang="zh-CN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严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批判力强。</a:t>
            </a:r>
          </a:p>
        </p:txBody>
      </p:sp>
      <p:grpSp>
        <p:nvGrpSpPr>
          <p:cNvPr id="38916" name="组合 7"/>
          <p:cNvGrpSpPr>
            <a:grpSpLocks/>
          </p:cNvGrpSpPr>
          <p:nvPr/>
        </p:nvGrpSpPr>
        <p:grpSpPr bwMode="auto">
          <a:xfrm>
            <a:off x="-26988" y="-3175"/>
            <a:ext cx="2006601" cy="522288"/>
            <a:chOff x="70" y="-63"/>
            <a:chExt cx="3160" cy="822"/>
          </a:xfrm>
        </p:grpSpPr>
        <p:sp>
          <p:nvSpPr>
            <p:cNvPr id="389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7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4"/>
          <p:cNvSpPr txBox="1">
            <a:spLocks noChangeArrowheads="1"/>
          </p:cNvSpPr>
          <p:nvPr/>
        </p:nvSpPr>
        <p:spPr bwMode="auto">
          <a:xfrm>
            <a:off x="395288" y="627534"/>
            <a:ext cx="8497887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宋体" pitchFamily="2" charset="-122"/>
              </a:rPr>
              <a:t>    4.“</a:t>
            </a:r>
            <a:r>
              <a:rPr lang="zh-CN" altLang="zh-CN" sz="2800" b="1" dirty="0">
                <a:latin typeface="宋体" pitchFamily="2" charset="-122"/>
              </a:rPr>
              <a:t>治人者的罪行不是治于人者的过错；政府有时会是强盗</a:t>
            </a:r>
            <a:r>
              <a:rPr lang="zh-CN" altLang="en-US" sz="2800" b="1" dirty="0">
                <a:latin typeface="宋体" pitchFamily="2" charset="-122"/>
              </a:rPr>
              <a:t>，</a:t>
            </a:r>
            <a:r>
              <a:rPr lang="zh-CN" altLang="zh-CN" sz="2800" b="1" dirty="0">
                <a:latin typeface="宋体" pitchFamily="2" charset="-122"/>
              </a:rPr>
              <a:t>而人民永远也不会是强盗。</a:t>
            </a:r>
            <a:r>
              <a:rPr lang="en-US" altLang="zh-CN" sz="2800" b="1" dirty="0">
                <a:latin typeface="宋体" pitchFamily="2" charset="-122"/>
              </a:rPr>
              <a:t>”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宋体" pitchFamily="2" charset="-122"/>
              </a:rPr>
              <a:t>如何理解这句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itchFamily="2" charset="-122"/>
              </a:rPr>
              <a:t>话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8313" y="2125885"/>
            <a:ext cx="80645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雨果以人类的立场区分政府与人民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强盗政府不能代表人民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法兰西人民对中国人民是友好的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焚掠圆明园是英法政府的罪行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他站在人民的立场上抗议政府犯下的罪行。他公开指斥强盗政府</a:t>
            </a: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这需要极大的勇气。</a:t>
            </a:r>
          </a:p>
        </p:txBody>
      </p:sp>
      <p:grpSp>
        <p:nvGrpSpPr>
          <p:cNvPr id="39940" name="组合 7"/>
          <p:cNvGrpSpPr>
            <a:grpSpLocks/>
          </p:cNvGrpSpPr>
          <p:nvPr/>
        </p:nvGrpSpPr>
        <p:grpSpPr bwMode="auto">
          <a:xfrm>
            <a:off x="-26988" y="-3175"/>
            <a:ext cx="2006601" cy="522288"/>
            <a:chOff x="70" y="-63"/>
            <a:chExt cx="3160" cy="822"/>
          </a:xfrm>
        </p:grpSpPr>
        <p:sp>
          <p:nvSpPr>
            <p:cNvPr id="3994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7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圆角矩形 14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987425"/>
            <a:ext cx="7705725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79613" y="1347788"/>
            <a:ext cx="67691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500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500" dirty="0">
                <a:latin typeface="黑体" pitchFamily="49" charset="-122"/>
                <a:ea typeface="黑体" pitchFamily="49" charset="-122"/>
              </a:rPr>
              <a:t>雨果是法国人</a:t>
            </a:r>
            <a:r>
              <a:rPr lang="zh-CN" altLang="en-US" sz="2500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500" dirty="0">
                <a:latin typeface="黑体" pitchFamily="49" charset="-122"/>
                <a:ea typeface="黑体" pitchFamily="49" charset="-122"/>
              </a:rPr>
              <a:t>却高度赞美圆明园</a:t>
            </a:r>
            <a:r>
              <a:rPr lang="zh-CN" altLang="en-US" sz="2500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500" dirty="0">
                <a:latin typeface="黑体" pitchFamily="49" charset="-122"/>
                <a:ea typeface="黑体" pitchFamily="49" charset="-122"/>
              </a:rPr>
              <a:t>讽刺侵略者；难道他不爱国吗</a:t>
            </a:r>
            <a:r>
              <a:rPr lang="zh-CN" altLang="en-US" sz="2500" dirty="0">
                <a:latin typeface="黑体" pitchFamily="49" charset="-122"/>
                <a:ea typeface="黑体" pitchFamily="49" charset="-122"/>
              </a:rPr>
              <a:t>？</a:t>
            </a:r>
            <a:r>
              <a:rPr lang="zh-CN" altLang="zh-CN" sz="2500" dirty="0">
                <a:latin typeface="黑体" pitchFamily="49" charset="-122"/>
                <a:ea typeface="黑体" pitchFamily="49" charset="-122"/>
              </a:rPr>
              <a:t>他有怎样的立场和态度</a:t>
            </a:r>
            <a:r>
              <a:rPr lang="zh-CN" altLang="en-US" sz="2500" dirty="0">
                <a:latin typeface="黑体" pitchFamily="49" charset="-122"/>
                <a:ea typeface="黑体" pitchFamily="49" charset="-122"/>
              </a:rPr>
              <a:t>？</a:t>
            </a:r>
            <a:r>
              <a:rPr lang="zh-CN" altLang="zh-CN" sz="2500" dirty="0">
                <a:latin typeface="黑体" pitchFamily="49" charset="-122"/>
                <a:ea typeface="黑体" pitchFamily="49" charset="-122"/>
              </a:rPr>
              <a:t>可以看出</a:t>
            </a:r>
            <a:r>
              <a:rPr lang="zh-CN" altLang="en-US" sz="2500" dirty="0">
                <a:latin typeface="黑体" pitchFamily="49" charset="-122"/>
                <a:ea typeface="黑体" pitchFamily="49" charset="-122"/>
              </a:rPr>
              <a:t>他</a:t>
            </a:r>
            <a:r>
              <a:rPr lang="zh-CN" altLang="zh-CN" sz="2500" dirty="0">
                <a:latin typeface="黑体" pitchFamily="49" charset="-122"/>
                <a:ea typeface="黑体" pitchFamily="49" charset="-122"/>
              </a:rPr>
              <a:t>有什么样的品质</a:t>
            </a:r>
            <a:r>
              <a:rPr lang="zh-CN" altLang="en-US" sz="2500" dirty="0">
                <a:latin typeface="黑体" pitchFamily="49" charset="-122"/>
                <a:ea typeface="黑体" pitchFamily="49" charset="-122"/>
              </a:rPr>
              <a:t>？</a:t>
            </a:r>
            <a:r>
              <a:rPr lang="zh-CN" altLang="zh-CN" sz="2500" dirty="0">
                <a:latin typeface="黑体" pitchFamily="49" charset="-122"/>
                <a:ea typeface="黑体" pitchFamily="49" charset="-122"/>
              </a:rPr>
              <a:t>请结合具体句子来谈</a:t>
            </a:r>
            <a:r>
              <a:rPr lang="zh-CN" altLang="en-US" sz="2500" dirty="0">
                <a:latin typeface="黑体" pitchFamily="49" charset="-122"/>
                <a:ea typeface="黑体" pitchFamily="49" charset="-122"/>
              </a:rPr>
              <a:t>。</a:t>
            </a:r>
            <a:endParaRPr lang="zh-CN" altLang="zh-CN" sz="25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0964" name="组合 7"/>
          <p:cNvGrpSpPr>
            <a:grpSpLocks/>
          </p:cNvGrpSpPr>
          <p:nvPr/>
        </p:nvGrpSpPr>
        <p:grpSpPr bwMode="auto">
          <a:xfrm>
            <a:off x="-26988" y="-3175"/>
            <a:ext cx="2006601" cy="522288"/>
            <a:chOff x="70" y="-63"/>
            <a:chExt cx="3160" cy="822"/>
          </a:xfrm>
        </p:grpSpPr>
        <p:sp>
          <p:nvSpPr>
            <p:cNvPr id="4096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7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0965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11560" y="1709738"/>
            <a:ext cx="958485" cy="22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79388" y="771525"/>
            <a:ext cx="8641084" cy="3593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   并不是不爱国。雨果的立场不是狭隘的民族主义，而是站在全人类的立场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坚持正义</a:t>
            </a:r>
            <a:r>
              <a:rPr lang="zh-CN" altLang="en-US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。他能将政府与人</a:t>
            </a:r>
            <a:r>
              <a:rPr lang="zh-CN" altLang="en-US" sz="2600" b="1" dirty="0" smtClean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民区别开来，“</a:t>
            </a:r>
            <a:r>
              <a:rPr lang="zh-CN" altLang="en-US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政府有时会是强盗，而人民永远也不会是强</a:t>
            </a:r>
            <a:r>
              <a:rPr lang="zh-CN" altLang="en-US" sz="2600" b="1" dirty="0" smtClean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盗”。</a:t>
            </a:r>
            <a:endParaRPr lang="en-US" altLang="zh-CN" sz="2600" b="1" dirty="0">
              <a:solidFill>
                <a:srgbClr val="1104B8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6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   他珍视人类文明的成果，尊重人类文明的创造者。他指出，“岁月创造的一切都是属于人类的”。这种见解是非常精辟的。他盛赞圆明园的文化艺术价值，盛赞这一世界奇迹的创造者，盛赞中华民族是一个“伟大的民族”。</a:t>
            </a:r>
            <a:endParaRPr lang="zh-CN" altLang="en-US" sz="2600" dirty="0">
              <a:solidFill>
                <a:srgbClr val="1104B8"/>
              </a:solidFill>
            </a:endParaRPr>
          </a:p>
        </p:txBody>
      </p:sp>
      <p:grpSp>
        <p:nvGrpSpPr>
          <p:cNvPr id="41987" name="组合 7"/>
          <p:cNvGrpSpPr>
            <a:grpSpLocks/>
          </p:cNvGrpSpPr>
          <p:nvPr/>
        </p:nvGrpSpPr>
        <p:grpSpPr bwMode="auto">
          <a:xfrm>
            <a:off x="-26988" y="-3175"/>
            <a:ext cx="2006601" cy="522288"/>
            <a:chOff x="70" y="-63"/>
            <a:chExt cx="3160" cy="822"/>
          </a:xfrm>
        </p:grpSpPr>
        <p:sp>
          <p:nvSpPr>
            <p:cNvPr id="4198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ps.ssl.qhmsg.com/bdr/_240_/t01ada38c1b87a303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843558"/>
            <a:ext cx="4680520" cy="35825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3708400" y="4451350"/>
            <a:ext cx="2016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巴黎圣母院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组合 7"/>
          <p:cNvGrpSpPr>
            <a:grpSpLocks/>
          </p:cNvGrpSpPr>
          <p:nvPr/>
        </p:nvGrpSpPr>
        <p:grpSpPr bwMode="auto">
          <a:xfrm>
            <a:off x="-26988" y="-3175"/>
            <a:ext cx="2006601" cy="522288"/>
            <a:chOff x="70" y="-63"/>
            <a:chExt cx="3160" cy="822"/>
          </a:xfrm>
        </p:grpSpPr>
        <p:sp>
          <p:nvSpPr>
            <p:cNvPr id="4301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7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3013" name="矩形 1"/>
          <p:cNvSpPr>
            <a:spLocks noChangeArrowheads="1"/>
          </p:cNvSpPr>
          <p:nvPr/>
        </p:nvSpPr>
        <p:spPr bwMode="auto">
          <a:xfrm>
            <a:off x="611188" y="842963"/>
            <a:ext cx="72739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讨论</a:t>
            </a:r>
            <a:r>
              <a:rPr lang="zh-CN" altLang="en-US" sz="2800" b="1" dirty="0">
                <a:solidFill>
                  <a:srgbClr val="1104B8"/>
                </a:solidFill>
                <a:latin typeface="宋体" pitchFamily="2" charset="-122"/>
              </a:rPr>
              <a:t>：</a:t>
            </a:r>
            <a:r>
              <a:rPr lang="zh-CN" altLang="en-US" sz="2800" b="1" dirty="0">
                <a:latin typeface="宋体" pitchFamily="2" charset="-122"/>
              </a:rPr>
              <a:t>从中</a:t>
            </a:r>
            <a:r>
              <a:rPr lang="zh-CN" altLang="zh-CN" sz="2800" b="1" dirty="0">
                <a:latin typeface="宋体" pitchFamily="2" charset="-122"/>
              </a:rPr>
              <a:t>可以看出</a:t>
            </a:r>
            <a:r>
              <a:rPr lang="zh-CN" altLang="en-US" sz="2800" b="1" dirty="0">
                <a:latin typeface="宋体" pitchFamily="2" charset="-122"/>
              </a:rPr>
              <a:t>雨</a:t>
            </a:r>
            <a:r>
              <a:rPr lang="zh-CN" altLang="en-US" sz="2800" b="1" dirty="0" smtClean="0">
                <a:latin typeface="宋体" pitchFamily="2" charset="-122"/>
              </a:rPr>
              <a:t>果具有</a:t>
            </a:r>
            <a:r>
              <a:rPr lang="zh-CN" altLang="en-US" sz="2800" b="1" dirty="0">
                <a:latin typeface="宋体" pitchFamily="2" charset="-122"/>
              </a:rPr>
              <a:t>怎</a:t>
            </a:r>
            <a:r>
              <a:rPr lang="zh-CN" altLang="zh-CN" sz="2800" b="1" dirty="0" smtClean="0">
                <a:latin typeface="宋体" pitchFamily="2" charset="-122"/>
              </a:rPr>
              <a:t>样</a:t>
            </a:r>
            <a:r>
              <a:rPr lang="zh-CN" altLang="zh-CN" sz="2800" b="1" dirty="0">
                <a:latin typeface="宋体" pitchFamily="2" charset="-122"/>
              </a:rPr>
              <a:t>的品质</a:t>
            </a:r>
            <a:r>
              <a:rPr lang="zh-CN" altLang="en-US" sz="2800" b="1" dirty="0">
                <a:latin typeface="宋体" pitchFamily="2" charset="-122"/>
              </a:rPr>
              <a:t>？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-36512" y="1419224"/>
            <a:ext cx="8519195" cy="3240757"/>
            <a:chOff x="-35793" y="1419621"/>
            <a:chExt cx="8518503" cy="32407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73264" y="1708150"/>
              <a:ext cx="909446" cy="215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14" name="圆角矩形 14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5793" y="1419621"/>
              <a:ext cx="7523716" cy="3240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15" name="矩形 1"/>
            <p:cNvSpPr>
              <a:spLocks noChangeArrowheads="1"/>
            </p:cNvSpPr>
            <p:nvPr/>
          </p:nvSpPr>
          <p:spPr bwMode="auto">
            <a:xfrm>
              <a:off x="701656" y="1852071"/>
              <a:ext cx="6318762" cy="2061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</a:t>
              </a: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充分表现了雨果公正、人道、是非分明的品格和没有狭隘的民族主义情结的博大胸怀。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组合 1"/>
          <p:cNvGrpSpPr>
            <a:grpSpLocks/>
          </p:cNvGrpSpPr>
          <p:nvPr/>
        </p:nvGrpSpPr>
        <p:grpSpPr bwMode="auto">
          <a:xfrm>
            <a:off x="3700463" y="636861"/>
            <a:ext cx="1743075" cy="566737"/>
            <a:chOff x="3333750" y="598488"/>
            <a:chExt cx="1743075" cy="566737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44044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sp>
        <p:nvSpPr>
          <p:cNvPr id="10" name="TextBox 9">
            <a:extLst/>
          </p:cNvPr>
          <p:cNvSpPr txBox="1"/>
          <p:nvPr/>
        </p:nvSpPr>
        <p:spPr>
          <a:xfrm>
            <a:off x="539750" y="1357610"/>
            <a:ext cx="8020050" cy="265430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本文通过一封雨果</a:t>
            </a:r>
            <a:r>
              <a:rPr lang="zh-CN" altLang="en-US" sz="2800" b="1" dirty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致巴特勒上尉的信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，揭露了</a:t>
            </a:r>
            <a:r>
              <a:rPr lang="zh-CN" altLang="en-US" sz="2800" b="1" dirty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英法联军毁灭世界奇迹圆明园的罪行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，愤怒地谴责了</a:t>
            </a:r>
            <a:r>
              <a:rPr lang="zh-CN" altLang="en-US" sz="2800" b="1" dirty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英法联军的强盗行径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，表达了</a:t>
            </a:r>
            <a:r>
              <a:rPr lang="zh-CN" altLang="en-US" sz="2800" b="1" dirty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作者对遭受空前劫难的中国人民的同情和敬重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4036" name="组合 13"/>
          <p:cNvGrpSpPr>
            <a:grpSpLocks/>
          </p:cNvGrpSpPr>
          <p:nvPr/>
        </p:nvGrpSpPr>
        <p:grpSpPr bwMode="auto">
          <a:xfrm>
            <a:off x="-26988" y="50800"/>
            <a:ext cx="2006601" cy="522288"/>
            <a:chOff x="70" y="-63"/>
            <a:chExt cx="3160" cy="822"/>
          </a:xfrm>
        </p:grpSpPr>
        <p:sp>
          <p:nvSpPr>
            <p:cNvPr id="4403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组合 1"/>
          <p:cNvGrpSpPr>
            <a:grpSpLocks/>
          </p:cNvGrpSpPr>
          <p:nvPr/>
        </p:nvGrpSpPr>
        <p:grpSpPr bwMode="auto">
          <a:xfrm>
            <a:off x="3700463" y="742950"/>
            <a:ext cx="1743075" cy="566738"/>
            <a:chOff x="3549650" y="742950"/>
            <a:chExt cx="1743075" cy="566738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818062" y="860425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413250" y="866775"/>
              <a:ext cx="442912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994150" y="866775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584575" y="874713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45068" name="矩形 1"/>
            <p:cNvSpPr>
              <a:spLocks noChangeArrowheads="1"/>
            </p:cNvSpPr>
            <p:nvPr/>
          </p:nvSpPr>
          <p:spPr bwMode="auto">
            <a:xfrm>
              <a:off x="3549650" y="742950"/>
              <a:ext cx="1743075" cy="566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学后感悟</a:t>
              </a: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4213" y="1347788"/>
            <a:ext cx="7993062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 一个曾经的伟大王朝，曾经的巨大帝国，到最后，连皇帝的花园都保护不了，任人践踏，蹂躏，这是何等的屈辱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！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那一段屈辱的历史告诉我们：落后就要挨打。奋斗吧，同学们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！为了神州大地明日的辉煌，我们要加倍努力！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5060" name="组合 13"/>
          <p:cNvGrpSpPr>
            <a:grpSpLocks/>
          </p:cNvGrpSpPr>
          <p:nvPr/>
        </p:nvGrpSpPr>
        <p:grpSpPr bwMode="auto">
          <a:xfrm>
            <a:off x="-26988" y="50800"/>
            <a:ext cx="2006601" cy="522288"/>
            <a:chOff x="70" y="-63"/>
            <a:chExt cx="3160" cy="822"/>
          </a:xfrm>
        </p:grpSpPr>
        <p:sp>
          <p:nvSpPr>
            <p:cNvPr id="4506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2"/>
          <p:cNvSpPr>
            <a:spLocks noChangeArrowheads="1"/>
          </p:cNvSpPr>
          <p:nvPr/>
        </p:nvSpPr>
        <p:spPr bwMode="auto">
          <a:xfrm>
            <a:off x="611188" y="823913"/>
            <a:ext cx="5953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❶</a:t>
            </a:r>
            <a:endParaRPr lang="en-US" altLang="zh-CN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6083" name="TextBox 5"/>
          <p:cNvSpPr txBox="1">
            <a:spLocks noChangeArrowheads="1"/>
          </p:cNvSpPr>
          <p:nvPr/>
        </p:nvSpPr>
        <p:spPr bwMode="auto">
          <a:xfrm>
            <a:off x="1258888" y="896938"/>
            <a:ext cx="38179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运用反语，讽刺有力。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11200" y="1419225"/>
            <a:ext cx="7721600" cy="289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文中用反语来讽刺英法联军的强盗行为。如“漂亮”“丰功伟绩”“收获巨大”“文明人”等反语有辛辣的讽刺意味。最后作者把自己对他们的严厉谴责说成“全部赞誉”，有极其尖锐的嘲讽意味。</a:t>
            </a:r>
          </a:p>
        </p:txBody>
      </p:sp>
      <p:grpSp>
        <p:nvGrpSpPr>
          <p:cNvPr id="46085" name="组合 8"/>
          <p:cNvGrpSpPr>
            <a:grpSpLocks/>
          </p:cNvGrpSpPr>
          <p:nvPr/>
        </p:nvGrpSpPr>
        <p:grpSpPr bwMode="auto">
          <a:xfrm>
            <a:off x="-36513" y="0"/>
            <a:ext cx="2008188" cy="523875"/>
            <a:chOff x="70" y="-63"/>
            <a:chExt cx="3161" cy="824"/>
          </a:xfrm>
        </p:grpSpPr>
        <p:sp>
          <p:nvSpPr>
            <p:cNvPr id="4608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2"/>
          <p:cNvSpPr>
            <a:spLocks noChangeArrowheads="1"/>
          </p:cNvSpPr>
          <p:nvPr/>
        </p:nvSpPr>
        <p:spPr bwMode="auto">
          <a:xfrm>
            <a:off x="539750" y="700088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❷</a:t>
            </a:r>
            <a:endParaRPr lang="en-US" altLang="zh-CN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107" name="TextBox 5"/>
          <p:cNvSpPr txBox="1">
            <a:spLocks noChangeArrowheads="1"/>
          </p:cNvSpPr>
          <p:nvPr/>
        </p:nvSpPr>
        <p:spPr bwMode="auto">
          <a:xfrm>
            <a:off x="1044575" y="700088"/>
            <a:ext cx="38877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对比鲜明，爱憎分明。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60363" y="1212850"/>
            <a:ext cx="8423275" cy="32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文章多次运用对比，充分表达了作者鲜明的爱憎态度，增强了文章的艺术效果，突出了主旨。如将欧洲人的“文明”与中国人的“野蛮”相对比，“野蛮”的中国人民“耗费了两代人的长期劳动”，创建了“大得犹如一座城市”的圆明园，而“文明”的法兰西、英吉利“闯进了圆明园。一个强盗洗劫，另一个强盗放火”，使圆明园荡然无存，这一对比，将英法联军的野蛮讽刺得淋漓尽致。</a:t>
            </a:r>
          </a:p>
        </p:txBody>
      </p:sp>
      <p:grpSp>
        <p:nvGrpSpPr>
          <p:cNvPr id="47109" name="组合 8"/>
          <p:cNvGrpSpPr>
            <a:grpSpLocks/>
          </p:cNvGrpSpPr>
          <p:nvPr/>
        </p:nvGrpSpPr>
        <p:grpSpPr bwMode="auto">
          <a:xfrm>
            <a:off x="34925" y="0"/>
            <a:ext cx="2008188" cy="523875"/>
            <a:chOff x="70" y="-63"/>
            <a:chExt cx="3161" cy="824"/>
          </a:xfrm>
        </p:grpSpPr>
        <p:sp>
          <p:nvSpPr>
            <p:cNvPr id="471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左大括号 5">
            <a:extLst/>
          </p:cNvPr>
          <p:cNvSpPr/>
          <p:nvPr/>
        </p:nvSpPr>
        <p:spPr>
          <a:xfrm>
            <a:off x="2051050" y="1419225"/>
            <a:ext cx="433388" cy="2255838"/>
          </a:xfrm>
          <a:prstGeom prst="leftBrace">
            <a:avLst>
              <a:gd name="adj1" fmla="val 76563"/>
              <a:gd name="adj2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b="1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627313" y="1203325"/>
            <a:ext cx="4229100" cy="5238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交代写作缘由：征求意见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700338" y="3292475"/>
            <a:ext cx="1647825" cy="5238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表明立场</a:t>
            </a:r>
          </a:p>
        </p:txBody>
      </p:sp>
      <p:sp>
        <p:nvSpPr>
          <p:cNvPr id="9" name="右大括号 8">
            <a:extLst/>
          </p:cNvPr>
          <p:cNvSpPr/>
          <p:nvPr/>
        </p:nvSpPr>
        <p:spPr>
          <a:xfrm>
            <a:off x="7019925" y="1492250"/>
            <a:ext cx="288925" cy="2159000"/>
          </a:xfrm>
          <a:prstGeom prst="rightBrace">
            <a:avLst>
              <a:gd name="adj1" fmla="val 49271"/>
              <a:gd name="adj2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572000" y="2932113"/>
            <a:ext cx="2389188" cy="12128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盛赞圆明园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谴责英法联军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7632" y="1851670"/>
            <a:ext cx="1692080" cy="14465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algn="ctr"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就英法联军远征中</a:t>
            </a:r>
            <a:r>
              <a:rPr lang="zh-CN" altLang="en-US" sz="2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国致巴</a:t>
            </a:r>
            <a:r>
              <a:rPr lang="zh-CN" altLang="en-US" sz="2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特勒上尉的信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5" name="左大括号 14">
            <a:extLst/>
          </p:cNvPr>
          <p:cNvSpPr/>
          <p:nvPr/>
        </p:nvSpPr>
        <p:spPr>
          <a:xfrm>
            <a:off x="4427538" y="3148013"/>
            <a:ext cx="144462" cy="792162"/>
          </a:xfrm>
          <a:prstGeom prst="leftBrace">
            <a:avLst>
              <a:gd name="adj1" fmla="val 76563"/>
              <a:gd name="adj2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380288" y="1924050"/>
            <a:ext cx="1071562" cy="1295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博大胸怀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高尚品格</a:t>
            </a:r>
          </a:p>
        </p:txBody>
      </p:sp>
      <p:grpSp>
        <p:nvGrpSpPr>
          <p:cNvPr id="48138" name="组合 35"/>
          <p:cNvGrpSpPr>
            <a:grpSpLocks/>
          </p:cNvGrpSpPr>
          <p:nvPr/>
        </p:nvGrpSpPr>
        <p:grpSpPr bwMode="auto">
          <a:xfrm>
            <a:off x="-26988" y="-20638"/>
            <a:ext cx="2006601" cy="523876"/>
            <a:chOff x="70" y="-63"/>
            <a:chExt cx="3161" cy="824"/>
          </a:xfrm>
        </p:grpSpPr>
        <p:sp>
          <p:nvSpPr>
            <p:cNvPr id="4813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组合 3"/>
          <p:cNvGrpSpPr>
            <a:grpSpLocks/>
          </p:cNvGrpSpPr>
          <p:nvPr/>
        </p:nvGrpSpPr>
        <p:grpSpPr bwMode="auto">
          <a:xfrm>
            <a:off x="827088" y="771525"/>
            <a:ext cx="7561262" cy="2952750"/>
            <a:chOff x="898525" y="996950"/>
            <a:chExt cx="7561263" cy="2952833"/>
          </a:xfrm>
        </p:grpSpPr>
        <p:sp>
          <p:nvSpPr>
            <p:cNvPr id="49161" name="TextBox 4"/>
            <p:cNvSpPr txBox="1">
              <a:spLocks noChangeArrowheads="1"/>
            </p:cNvSpPr>
            <p:nvPr/>
          </p:nvSpPr>
          <p:spPr bwMode="auto">
            <a:xfrm>
              <a:off x="898525" y="996950"/>
              <a:ext cx="7561263" cy="462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宋体" pitchFamily="2" charset="-122"/>
                  <a:cs typeface="Times New Roman" pitchFamily="18" charset="0"/>
                </a:rPr>
                <a:t>1.</a:t>
              </a:r>
              <a:r>
                <a:rPr lang="zh-CN" altLang="en-US" sz="2400" b="1">
                  <a:latin typeface="宋体" pitchFamily="2" charset="-122"/>
                  <a:cs typeface="Times New Roman" pitchFamily="18" charset="0"/>
                </a:rPr>
                <a:t>下列词语中加点字的注音完全正确的一项是</a:t>
              </a:r>
              <a:r>
                <a:rPr lang="en-US" altLang="zh-CN" sz="2400" b="1">
                  <a:latin typeface="宋体" pitchFamily="2" charset="-122"/>
                  <a:cs typeface="Times New Roman" pitchFamily="18" charset="0"/>
                </a:rPr>
                <a:t>(</a:t>
              </a:r>
              <a:r>
                <a:rPr lang="zh-CN" altLang="en-US" sz="2400" b="1">
                  <a:latin typeface="宋体" pitchFamily="2" charset="-122"/>
                  <a:cs typeface="Times New Roman" pitchFamily="18" charset="0"/>
                </a:rPr>
                <a:t>　　</a:t>
              </a:r>
              <a:r>
                <a:rPr lang="en-US" altLang="zh-CN" sz="2400" b="1">
                  <a:latin typeface="宋体" pitchFamily="2" charset="-122"/>
                  <a:cs typeface="Times New Roman" pitchFamily="18" charset="0"/>
                </a:rPr>
                <a:t>)</a:t>
              </a:r>
              <a:endParaRPr lang="zh-CN" altLang="en-US" sz="2400" b="1">
                <a:latin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9162" name="矩形 5"/>
            <p:cNvSpPr>
              <a:spLocks noChangeArrowheads="1"/>
            </p:cNvSpPr>
            <p:nvPr/>
          </p:nvSpPr>
          <p:spPr bwMode="auto">
            <a:xfrm>
              <a:off x="1403077" y="1496890"/>
              <a:ext cx="6102351" cy="2308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tabLst>
                  <a:tab pos="2247900" algn="l"/>
                  <a:tab pos="42164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tabLst>
                  <a:tab pos="2247900" algn="l"/>
                  <a:tab pos="42164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tabLst>
                  <a:tab pos="2247900" algn="l"/>
                  <a:tab pos="42164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tabLst>
                  <a:tab pos="2247900" algn="l"/>
                  <a:tab pos="42164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tabLst>
                  <a:tab pos="2247900" algn="l"/>
                  <a:tab pos="42164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47900" algn="l"/>
                  <a:tab pos="42164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47900" algn="l"/>
                  <a:tab pos="42164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47900" algn="l"/>
                  <a:tab pos="42164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47900" algn="l"/>
                  <a:tab pos="42164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A</a:t>
              </a:r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．谴责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(</a:t>
              </a:r>
              <a:r>
                <a:rPr lang="en-US" altLang="zh-CN" sz="2400">
                  <a:latin typeface="汉语拼音" pitchFamily="34" charset="0"/>
                  <a:ea typeface="黑体" pitchFamily="49" charset="-122"/>
                </a:rPr>
                <a:t>qiǎn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)	</a:t>
              </a:r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恍如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(</a:t>
              </a:r>
              <a:r>
                <a:rPr lang="en-US" altLang="zh-CN" sz="2400">
                  <a:latin typeface="汉语拼音" pitchFamily="34" charset="0"/>
                  <a:ea typeface="楷体" pitchFamily="49" charset="-122"/>
                </a:rPr>
                <a:t>huǎng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)	</a:t>
              </a:r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琉璃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(</a:t>
              </a:r>
              <a:r>
                <a:rPr lang="en-US" altLang="zh-CN" sz="2400">
                  <a:latin typeface="汉语拼音" pitchFamily="34" charset="0"/>
                  <a:ea typeface="楷体" pitchFamily="49" charset="-122"/>
                </a:rPr>
                <a:t>liú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)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B</a:t>
              </a:r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．珐琅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(</a:t>
              </a:r>
              <a:r>
                <a:rPr lang="en-US" altLang="zh-CN" sz="2400">
                  <a:latin typeface="汉语拼音" pitchFamily="34" charset="0"/>
                  <a:ea typeface="楷体" pitchFamily="49" charset="-122"/>
                </a:rPr>
                <a:t>fǎ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) 	</a:t>
              </a:r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惊骇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(</a:t>
              </a:r>
              <a:r>
                <a:rPr lang="en-US" altLang="zh-CN" sz="2400">
                  <a:latin typeface="汉语拼音" pitchFamily="34" charset="0"/>
                  <a:ea typeface="楷体" pitchFamily="49" charset="-122"/>
                </a:rPr>
                <a:t>hài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) 	</a:t>
              </a:r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瞥见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(</a:t>
              </a:r>
              <a:r>
                <a:rPr lang="en-US" altLang="zh-CN" sz="2400">
                  <a:latin typeface="汉语拼音" pitchFamily="34" charset="0"/>
                  <a:ea typeface="楷体" pitchFamily="49" charset="-122"/>
                </a:rPr>
                <a:t>piē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)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C</a:t>
              </a:r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．箱箧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(</a:t>
              </a:r>
              <a:r>
                <a:rPr lang="en-US" altLang="zh-CN" sz="2400">
                  <a:latin typeface="汉语拼音" pitchFamily="34" charset="0"/>
                  <a:ea typeface="楷体" pitchFamily="49" charset="-122"/>
                </a:rPr>
                <a:t>qì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)	</a:t>
              </a:r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晨曦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(</a:t>
              </a:r>
              <a:r>
                <a:rPr lang="en-US" altLang="zh-CN" sz="2400">
                  <a:latin typeface="汉语拼音" pitchFamily="34" charset="0"/>
                  <a:ea typeface="楷体" pitchFamily="49" charset="-122"/>
                </a:rPr>
                <a:t>xī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) 	</a:t>
              </a:r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缀满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(</a:t>
              </a:r>
              <a:r>
                <a:rPr lang="en-US" altLang="zh-CN" sz="2400">
                  <a:latin typeface="汉语拼音" pitchFamily="34" charset="0"/>
                  <a:ea typeface="楷体" pitchFamily="49" charset="-122"/>
                </a:rPr>
                <a:t>zhuì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)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D</a:t>
              </a:r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．脂粉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(</a:t>
              </a:r>
              <a:r>
                <a:rPr lang="en-US" altLang="zh-CN" sz="2400">
                  <a:latin typeface="汉语拼音" pitchFamily="34" charset="0"/>
                  <a:ea typeface="楷体" pitchFamily="49" charset="-122"/>
                </a:rPr>
                <a:t>zhǐ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) 	</a:t>
              </a:r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规模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(</a:t>
              </a:r>
              <a:r>
                <a:rPr lang="en-US" altLang="zh-CN" sz="2400">
                  <a:latin typeface="汉语拼音" pitchFamily="34" charset="0"/>
                  <a:ea typeface="楷体" pitchFamily="49" charset="-122"/>
                </a:rPr>
                <a:t>mó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)	</a:t>
              </a:r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给予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(</a:t>
              </a:r>
              <a:r>
                <a:rPr lang="en-US" altLang="zh-CN" sz="2400">
                  <a:latin typeface="汉语拼音" pitchFamily="34" charset="0"/>
                  <a:ea typeface="楷体" pitchFamily="49" charset="-122"/>
                </a:rPr>
                <a:t>jǐ</a:t>
              </a:r>
              <a:r>
                <a:rPr lang="en-US" altLang="zh-CN" sz="2400" b="1">
                  <a:latin typeface="楷体" pitchFamily="49" charset="-122"/>
                  <a:ea typeface="楷体" pitchFamily="49" charset="-122"/>
                </a:rPr>
                <a:t>)</a:t>
              </a:r>
            </a:p>
          </p:txBody>
        </p:sp>
        <p:sp>
          <p:nvSpPr>
            <p:cNvPr id="49163" name="矩形 4"/>
            <p:cNvSpPr>
              <a:spLocks noChangeArrowheads="1"/>
            </p:cNvSpPr>
            <p:nvPr/>
          </p:nvSpPr>
          <p:spPr bwMode="auto">
            <a:xfrm>
              <a:off x="1979141" y="1789192"/>
              <a:ext cx="340158" cy="46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宋体" pitchFamily="2" charset="-122"/>
                  <a:cs typeface="Times New Roman" pitchFamily="18" charset="0"/>
                </a:rPr>
                <a:t>•</a:t>
              </a:r>
              <a:endParaRPr lang="zh-CN" altLang="en-US">
                <a:latin typeface="宋体" pitchFamily="2" charset="-122"/>
              </a:endParaRPr>
            </a:p>
          </p:txBody>
        </p:sp>
        <p:sp>
          <p:nvSpPr>
            <p:cNvPr id="49164" name="矩形 4"/>
            <p:cNvSpPr>
              <a:spLocks noChangeArrowheads="1"/>
            </p:cNvSpPr>
            <p:nvPr/>
          </p:nvSpPr>
          <p:spPr bwMode="auto">
            <a:xfrm>
              <a:off x="1979141" y="2335697"/>
              <a:ext cx="340158" cy="46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宋体" pitchFamily="2" charset="-122"/>
                  <a:cs typeface="Times New Roman" pitchFamily="18" charset="0"/>
                </a:rPr>
                <a:t>•</a:t>
              </a:r>
              <a:endParaRPr lang="zh-CN" altLang="en-US">
                <a:latin typeface="宋体" pitchFamily="2" charset="-122"/>
              </a:endParaRPr>
            </a:p>
          </p:txBody>
        </p:sp>
        <p:sp>
          <p:nvSpPr>
            <p:cNvPr id="49165" name="矩形 4"/>
            <p:cNvSpPr>
              <a:spLocks noChangeArrowheads="1"/>
            </p:cNvSpPr>
            <p:nvPr/>
          </p:nvSpPr>
          <p:spPr bwMode="auto">
            <a:xfrm>
              <a:off x="2267173" y="2911854"/>
              <a:ext cx="340158" cy="46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宋体" pitchFamily="2" charset="-122"/>
                  <a:cs typeface="Times New Roman" pitchFamily="18" charset="0"/>
                </a:rPr>
                <a:t>•</a:t>
              </a:r>
              <a:endParaRPr lang="zh-CN" altLang="en-US">
                <a:latin typeface="宋体" pitchFamily="2" charset="-122"/>
              </a:endParaRPr>
            </a:p>
          </p:txBody>
        </p:sp>
        <p:sp>
          <p:nvSpPr>
            <p:cNvPr id="49166" name="矩形 4"/>
            <p:cNvSpPr>
              <a:spLocks noChangeArrowheads="1"/>
            </p:cNvSpPr>
            <p:nvPr/>
          </p:nvSpPr>
          <p:spPr bwMode="auto">
            <a:xfrm>
              <a:off x="1927015" y="3488012"/>
              <a:ext cx="340158" cy="46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宋体" pitchFamily="2" charset="-122"/>
                  <a:cs typeface="Times New Roman" pitchFamily="18" charset="0"/>
                </a:rPr>
                <a:t>•</a:t>
              </a:r>
              <a:endParaRPr lang="zh-CN" altLang="en-US">
                <a:latin typeface="宋体" pitchFamily="2" charset="-122"/>
              </a:endParaRPr>
            </a:p>
          </p:txBody>
        </p:sp>
        <p:sp>
          <p:nvSpPr>
            <p:cNvPr id="49167" name="矩形 4"/>
            <p:cNvSpPr>
              <a:spLocks noChangeArrowheads="1"/>
            </p:cNvSpPr>
            <p:nvPr/>
          </p:nvSpPr>
          <p:spPr bwMode="auto">
            <a:xfrm>
              <a:off x="3720604" y="1831559"/>
              <a:ext cx="340158" cy="46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宋体" pitchFamily="2" charset="-122"/>
                  <a:cs typeface="Times New Roman" pitchFamily="18" charset="0"/>
                </a:rPr>
                <a:t>•</a:t>
              </a:r>
              <a:endParaRPr lang="zh-CN" altLang="en-US">
                <a:latin typeface="宋体" pitchFamily="2" charset="-122"/>
              </a:endParaRPr>
            </a:p>
          </p:txBody>
        </p:sp>
        <p:sp>
          <p:nvSpPr>
            <p:cNvPr id="49168" name="矩形 4"/>
            <p:cNvSpPr>
              <a:spLocks noChangeArrowheads="1"/>
            </p:cNvSpPr>
            <p:nvPr/>
          </p:nvSpPr>
          <p:spPr bwMode="auto">
            <a:xfrm>
              <a:off x="4049217" y="2407716"/>
              <a:ext cx="340158" cy="46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宋体" pitchFamily="2" charset="-122"/>
                  <a:cs typeface="Times New Roman" pitchFamily="18" charset="0"/>
                </a:rPr>
                <a:t>•</a:t>
              </a:r>
              <a:endParaRPr lang="zh-CN" altLang="en-US">
                <a:latin typeface="宋体" pitchFamily="2" charset="-122"/>
              </a:endParaRPr>
            </a:p>
          </p:txBody>
        </p:sp>
        <p:sp>
          <p:nvSpPr>
            <p:cNvPr id="49169" name="矩形 4"/>
            <p:cNvSpPr>
              <a:spLocks noChangeArrowheads="1"/>
            </p:cNvSpPr>
            <p:nvPr/>
          </p:nvSpPr>
          <p:spPr bwMode="auto">
            <a:xfrm>
              <a:off x="4049216" y="2911854"/>
              <a:ext cx="340158" cy="46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宋体" pitchFamily="2" charset="-122"/>
                  <a:cs typeface="Times New Roman" pitchFamily="18" charset="0"/>
                </a:rPr>
                <a:t>•</a:t>
              </a:r>
              <a:endParaRPr lang="zh-CN" altLang="en-US">
                <a:latin typeface="宋体" pitchFamily="2" charset="-122"/>
              </a:endParaRPr>
            </a:p>
          </p:txBody>
        </p:sp>
        <p:sp>
          <p:nvSpPr>
            <p:cNvPr id="49170" name="矩形 4"/>
            <p:cNvSpPr>
              <a:spLocks noChangeArrowheads="1"/>
            </p:cNvSpPr>
            <p:nvPr/>
          </p:nvSpPr>
          <p:spPr bwMode="auto">
            <a:xfrm>
              <a:off x="4032548" y="3488012"/>
              <a:ext cx="340158" cy="46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宋体" pitchFamily="2" charset="-122"/>
                  <a:cs typeface="Times New Roman" pitchFamily="18" charset="0"/>
                </a:rPr>
                <a:t>•</a:t>
              </a:r>
              <a:endParaRPr lang="zh-CN" altLang="en-US">
                <a:latin typeface="宋体" pitchFamily="2" charset="-122"/>
              </a:endParaRPr>
            </a:p>
          </p:txBody>
        </p:sp>
        <p:sp>
          <p:nvSpPr>
            <p:cNvPr id="49171" name="矩形 4"/>
            <p:cNvSpPr>
              <a:spLocks noChangeArrowheads="1"/>
            </p:cNvSpPr>
            <p:nvPr/>
          </p:nvSpPr>
          <p:spPr bwMode="auto">
            <a:xfrm>
              <a:off x="5680918" y="1831559"/>
              <a:ext cx="340158" cy="46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宋体" pitchFamily="2" charset="-122"/>
                  <a:cs typeface="Times New Roman" pitchFamily="18" charset="0"/>
                </a:rPr>
                <a:t>•</a:t>
              </a:r>
              <a:endParaRPr lang="zh-CN" altLang="en-US">
                <a:latin typeface="宋体" pitchFamily="2" charset="-122"/>
              </a:endParaRPr>
            </a:p>
          </p:txBody>
        </p:sp>
        <p:sp>
          <p:nvSpPr>
            <p:cNvPr id="49172" name="矩形 4"/>
            <p:cNvSpPr>
              <a:spLocks noChangeArrowheads="1"/>
            </p:cNvSpPr>
            <p:nvPr/>
          </p:nvSpPr>
          <p:spPr bwMode="auto">
            <a:xfrm>
              <a:off x="5680918" y="2407716"/>
              <a:ext cx="340158" cy="46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宋体" pitchFamily="2" charset="-122"/>
                  <a:cs typeface="Times New Roman" pitchFamily="18" charset="0"/>
                </a:rPr>
                <a:t>•</a:t>
              </a:r>
              <a:endParaRPr lang="zh-CN" altLang="en-US">
                <a:latin typeface="宋体" pitchFamily="2" charset="-122"/>
              </a:endParaRPr>
            </a:p>
          </p:txBody>
        </p:sp>
        <p:sp>
          <p:nvSpPr>
            <p:cNvPr id="49173" name="矩形 4"/>
            <p:cNvSpPr>
              <a:spLocks noChangeArrowheads="1"/>
            </p:cNvSpPr>
            <p:nvPr/>
          </p:nvSpPr>
          <p:spPr bwMode="auto">
            <a:xfrm>
              <a:off x="5680918" y="2911854"/>
              <a:ext cx="340158" cy="46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宋体" pitchFamily="2" charset="-122"/>
                  <a:cs typeface="Times New Roman" pitchFamily="18" charset="0"/>
                </a:rPr>
                <a:t>•</a:t>
              </a:r>
              <a:endParaRPr lang="zh-CN" altLang="en-US">
                <a:latin typeface="宋体" pitchFamily="2" charset="-122"/>
              </a:endParaRPr>
            </a:p>
          </p:txBody>
        </p:sp>
        <p:sp>
          <p:nvSpPr>
            <p:cNvPr id="49174" name="矩形 4"/>
            <p:cNvSpPr>
              <a:spLocks noChangeArrowheads="1"/>
            </p:cNvSpPr>
            <p:nvPr/>
          </p:nvSpPr>
          <p:spPr bwMode="auto">
            <a:xfrm>
              <a:off x="5680918" y="3488012"/>
              <a:ext cx="340158" cy="46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宋体" pitchFamily="2" charset="-122"/>
                  <a:cs typeface="Times New Roman" pitchFamily="18" charset="0"/>
                </a:rPr>
                <a:t>•</a:t>
              </a:r>
              <a:endParaRPr lang="zh-CN" altLang="en-US">
                <a:latin typeface="宋体" pitchFamily="2" charset="-122"/>
              </a:endParaRPr>
            </a:p>
          </p:txBody>
        </p:sp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27088" y="3756025"/>
            <a:ext cx="7705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解析：</a:t>
            </a:r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项“珐”应读</a:t>
            </a:r>
            <a:r>
              <a:rPr lang="en-US" altLang="zh-CN" sz="2000" dirty="0">
                <a:solidFill>
                  <a:srgbClr val="0000FF"/>
                </a:solidFill>
                <a:latin typeface="汉语拼音" pitchFamily="34" charset="0"/>
                <a:ea typeface="方正姚体" pitchFamily="2" charset="-122"/>
              </a:rPr>
              <a:t>fà</a:t>
            </a:r>
            <a:r>
              <a:rPr lang="zh-CN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项“箧”应读</a:t>
            </a:r>
            <a:r>
              <a:rPr lang="en-US" altLang="zh-CN" sz="2000" dirty="0">
                <a:solidFill>
                  <a:srgbClr val="0000FF"/>
                </a:solidFill>
                <a:latin typeface="汉语拼音" pitchFamily="34" charset="0"/>
                <a:ea typeface="方正姚体" pitchFamily="2" charset="-122"/>
              </a:rPr>
              <a:t>qiè</a:t>
            </a:r>
            <a:r>
              <a:rPr lang="zh-CN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项“脂”应读</a:t>
            </a:r>
            <a:r>
              <a:rPr lang="en-US" altLang="zh-CN" sz="2000" dirty="0">
                <a:solidFill>
                  <a:srgbClr val="0000FF"/>
                </a:solidFill>
                <a:latin typeface="汉语拼音" pitchFamily="34" charset="0"/>
                <a:ea typeface="方正姚体" pitchFamily="2" charset="-122"/>
              </a:rPr>
              <a:t>zhī</a:t>
            </a:r>
            <a:r>
              <a:rPr lang="zh-CN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。</a:t>
            </a:r>
          </a:p>
        </p:txBody>
      </p:sp>
      <p:sp>
        <p:nvSpPr>
          <p:cNvPr id="20" name="矩形 19"/>
          <p:cNvSpPr/>
          <p:nvPr/>
        </p:nvSpPr>
        <p:spPr>
          <a:xfrm>
            <a:off x="7332663" y="784225"/>
            <a:ext cx="407987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cs typeface="Courier New"/>
              </a:rPr>
              <a:t>A</a:t>
            </a:r>
            <a:endParaRPr lang="zh-CN" altLang="en-US" dirty="0"/>
          </a:p>
        </p:txBody>
      </p:sp>
      <p:grpSp>
        <p:nvGrpSpPr>
          <p:cNvPr id="49157" name="组合 15"/>
          <p:cNvGrpSpPr>
            <a:grpSpLocks/>
          </p:cNvGrpSpPr>
          <p:nvPr/>
        </p:nvGrpSpPr>
        <p:grpSpPr bwMode="auto">
          <a:xfrm>
            <a:off x="-36513" y="-20638"/>
            <a:ext cx="2008188" cy="523876"/>
            <a:chOff x="70" y="-63"/>
            <a:chExt cx="3161" cy="824"/>
          </a:xfrm>
        </p:grpSpPr>
        <p:sp>
          <p:nvSpPr>
            <p:cNvPr id="4915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2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Box 3"/>
          <p:cNvSpPr txBox="1">
            <a:spLocks noChangeArrowheads="1"/>
          </p:cNvSpPr>
          <p:nvPr/>
        </p:nvSpPr>
        <p:spPr bwMode="auto">
          <a:xfrm>
            <a:off x="900113" y="627063"/>
            <a:ext cx="7561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宋体" pitchFamily="2" charset="-122"/>
                <a:cs typeface="Times New Roman" pitchFamily="18" charset="0"/>
              </a:rPr>
              <a:t>2.</a:t>
            </a:r>
            <a:r>
              <a:rPr lang="zh-CN" altLang="en-US" sz="2400" b="1">
                <a:latin typeface="宋体" pitchFamily="2" charset="-122"/>
                <a:cs typeface="Times New Roman" pitchFamily="18" charset="0"/>
              </a:rPr>
              <a:t>下列词语中没有错别字的一项是</a:t>
            </a:r>
            <a:r>
              <a:rPr lang="en-US" altLang="zh-CN" sz="2400" b="1">
                <a:latin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>
                <a:latin typeface="宋体" pitchFamily="2" charset="-122"/>
                <a:cs typeface="Times New Roman" pitchFamily="18" charset="0"/>
              </a:rPr>
              <a:t>　　</a:t>
            </a:r>
            <a:r>
              <a:rPr lang="en-US" altLang="zh-CN" sz="2400" b="1">
                <a:latin typeface="宋体" pitchFamily="2" charset="-122"/>
                <a:cs typeface="Times New Roman" pitchFamily="18" charset="0"/>
              </a:rPr>
              <a:t>)</a:t>
            </a:r>
            <a:endParaRPr lang="zh-CN" altLang="en-US" sz="2400" b="1"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50179" name="矩形 4"/>
          <p:cNvSpPr>
            <a:spLocks noChangeArrowheads="1"/>
          </p:cNvSpPr>
          <p:nvPr/>
        </p:nvSpPr>
        <p:spPr bwMode="auto">
          <a:xfrm>
            <a:off x="1371600" y="1199629"/>
            <a:ext cx="61023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247900" algn="l"/>
                <a:tab pos="42164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2247900" algn="l"/>
                <a:tab pos="42164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2247900" algn="l"/>
                <a:tab pos="42164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2247900" algn="l"/>
                <a:tab pos="42164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2247900" algn="l"/>
                <a:tab pos="42164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47900" algn="l"/>
                <a:tab pos="42164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47900" algn="l"/>
                <a:tab pos="42164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47900" algn="l"/>
                <a:tab pos="42164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47900" algn="l"/>
                <a:tab pos="42164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．赞誉　　奇迹　　典范　　笑嘻嘻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．耗费　　赃物　　洗劫　　不可明状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．制裁　　野蛮　　剪影　　眼花潦乱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D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．绸缎　　震憾　　宫殿　　富丽堂皇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69975" y="3660775"/>
            <a:ext cx="78232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解析：</a:t>
            </a:r>
            <a:r>
              <a:rPr lang="en-US" altLang="zh-CN" sz="22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B</a:t>
            </a:r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项“不可明状”应为“不可名状”；</a:t>
            </a:r>
            <a:r>
              <a:rPr lang="en-US" altLang="zh-CN" sz="22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C</a:t>
            </a:r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项“眼花潦乱”应为“眼花缭乱”；</a:t>
            </a:r>
            <a:r>
              <a:rPr lang="en-US" altLang="zh-CN" sz="22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D</a:t>
            </a:r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项“震憾”应为“震撼”。</a:t>
            </a:r>
          </a:p>
        </p:txBody>
      </p:sp>
      <p:sp>
        <p:nvSpPr>
          <p:cNvPr id="7" name="矩形 6"/>
          <p:cNvSpPr/>
          <p:nvPr/>
        </p:nvSpPr>
        <p:spPr>
          <a:xfrm>
            <a:off x="5953125" y="655638"/>
            <a:ext cx="407988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cs typeface="Courier New"/>
              </a:rPr>
              <a:t>A</a:t>
            </a:r>
            <a:endParaRPr lang="zh-CN" altLang="en-US" dirty="0"/>
          </a:p>
        </p:txBody>
      </p:sp>
      <p:grpSp>
        <p:nvGrpSpPr>
          <p:cNvPr id="50182" name="组合 15"/>
          <p:cNvGrpSpPr>
            <a:grpSpLocks/>
          </p:cNvGrpSpPr>
          <p:nvPr/>
        </p:nvGrpSpPr>
        <p:grpSpPr bwMode="auto">
          <a:xfrm>
            <a:off x="-36513" y="-20638"/>
            <a:ext cx="2008188" cy="523876"/>
            <a:chOff x="70" y="-63"/>
            <a:chExt cx="3161" cy="824"/>
          </a:xfrm>
        </p:grpSpPr>
        <p:sp>
          <p:nvSpPr>
            <p:cNvPr id="5018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Box 3"/>
          <p:cNvSpPr txBox="1">
            <a:spLocks noChangeArrowheads="1"/>
          </p:cNvSpPr>
          <p:nvPr/>
        </p:nvSpPr>
        <p:spPr bwMode="auto">
          <a:xfrm>
            <a:off x="539750" y="701675"/>
            <a:ext cx="7561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宋体" pitchFamily="2" charset="-122"/>
                <a:cs typeface="Times New Roman" pitchFamily="18" charset="0"/>
              </a:rPr>
              <a:t>3.</a:t>
            </a:r>
            <a:r>
              <a:rPr lang="zh-CN" altLang="en-US" sz="2400" b="1">
                <a:latin typeface="宋体" pitchFamily="2" charset="-122"/>
                <a:cs typeface="Times New Roman" pitchFamily="18" charset="0"/>
              </a:rPr>
              <a:t>下列对文章内容的理解有误的一项是</a:t>
            </a:r>
            <a:r>
              <a:rPr lang="en-US" altLang="zh-CN" sz="2400" b="1">
                <a:latin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>
                <a:latin typeface="宋体" pitchFamily="2" charset="-122"/>
                <a:cs typeface="Times New Roman" pitchFamily="18" charset="0"/>
              </a:rPr>
              <a:t>　　</a:t>
            </a:r>
            <a:r>
              <a:rPr lang="en-US" altLang="zh-CN" sz="2400" b="1">
                <a:latin typeface="宋体" pitchFamily="2" charset="-122"/>
                <a:cs typeface="Times New Roman" pitchFamily="18" charset="0"/>
              </a:rPr>
              <a:t>)</a:t>
            </a:r>
          </a:p>
        </p:txBody>
      </p:sp>
      <p:sp>
        <p:nvSpPr>
          <p:cNvPr id="51203" name="矩形 4"/>
          <p:cNvSpPr>
            <a:spLocks noChangeArrowheads="1"/>
          </p:cNvSpPr>
          <p:nvPr/>
        </p:nvSpPr>
        <p:spPr bwMode="auto">
          <a:xfrm>
            <a:off x="539750" y="1335088"/>
            <a:ext cx="835342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4500" indent="-444500"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巴特勒上尉本想利用雨果的显赫声望为远征中国的所谓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“胜利”捧场，作为一名爱国人士，雨果先生没有让其失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望。</a:t>
            </a:r>
          </a:p>
          <a:p>
            <a:pPr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雨果是一位正直的作家，他没有狭隘的民族主义情绪。在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本文中他立场坚定、态度鲜明，表达了对中国人民的同情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和尊敬。</a:t>
            </a:r>
          </a:p>
          <a:p>
            <a:pPr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圆明园是世界奇迹，它的被毁令雨果先生感到痛心，这表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现了雨果先生对人类文化成果的无比珍惜。</a:t>
            </a:r>
          </a:p>
          <a:p>
            <a:pPr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本文大量运用了反语，极具讽刺意味。 </a:t>
            </a:r>
          </a:p>
        </p:txBody>
      </p:sp>
      <p:sp>
        <p:nvSpPr>
          <p:cNvPr id="6" name="矩形 5"/>
          <p:cNvSpPr/>
          <p:nvPr/>
        </p:nvSpPr>
        <p:spPr>
          <a:xfrm>
            <a:off x="6084888" y="819150"/>
            <a:ext cx="4064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cs typeface="Courier New"/>
              </a:rPr>
              <a:t>A</a:t>
            </a:r>
            <a:endParaRPr lang="zh-CN" altLang="en-US" dirty="0"/>
          </a:p>
        </p:txBody>
      </p:sp>
      <p:grpSp>
        <p:nvGrpSpPr>
          <p:cNvPr id="51205" name="组合 15"/>
          <p:cNvGrpSpPr>
            <a:grpSpLocks/>
          </p:cNvGrpSpPr>
          <p:nvPr/>
        </p:nvGrpSpPr>
        <p:grpSpPr bwMode="auto">
          <a:xfrm>
            <a:off x="-36513" y="-20638"/>
            <a:ext cx="2008188" cy="523876"/>
            <a:chOff x="70" y="-63"/>
            <a:chExt cx="3161" cy="824"/>
          </a:xfrm>
        </p:grpSpPr>
        <p:sp>
          <p:nvSpPr>
            <p:cNvPr id="5120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Box 4"/>
          <p:cNvSpPr txBox="1">
            <a:spLocks noChangeArrowheads="1"/>
          </p:cNvSpPr>
          <p:nvPr/>
        </p:nvSpPr>
        <p:spPr bwMode="auto">
          <a:xfrm>
            <a:off x="323850" y="571500"/>
            <a:ext cx="8208963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latin typeface="宋体" pitchFamily="2" charset="-122"/>
                <a:cs typeface="Times New Roman" pitchFamily="18" charset="0"/>
              </a:rPr>
              <a:t>4</a:t>
            </a:r>
            <a:r>
              <a:rPr lang="zh-CN" altLang="en-US" sz="2400" b="1">
                <a:latin typeface="宋体" pitchFamily="2" charset="-122"/>
                <a:cs typeface="Times New Roman" pitchFamily="18" charset="0"/>
              </a:rPr>
              <a:t>．反语，是一种修辞手法，就是通常所说的“说反话”。下面各项中没有运用反语的一项是</a:t>
            </a:r>
            <a:r>
              <a:rPr lang="en-US" altLang="zh-CN" sz="2400" b="1">
                <a:latin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>
                <a:latin typeface="宋体" pitchFamily="2" charset="-122"/>
                <a:cs typeface="Times New Roman" pitchFamily="18" charset="0"/>
              </a:rPr>
              <a:t>　　</a:t>
            </a:r>
            <a:r>
              <a:rPr lang="en-US" altLang="zh-CN" sz="2400" b="1">
                <a:latin typeface="宋体" pitchFamily="2" charset="-122"/>
                <a:cs typeface="Times New Roman" pitchFamily="18" charset="0"/>
              </a:rPr>
              <a:t>)</a:t>
            </a:r>
          </a:p>
        </p:txBody>
      </p:sp>
      <p:sp>
        <p:nvSpPr>
          <p:cNvPr id="52227" name="矩形 5"/>
          <p:cNvSpPr>
            <a:spLocks noChangeArrowheads="1"/>
          </p:cNvSpPr>
          <p:nvPr/>
        </p:nvSpPr>
        <p:spPr bwMode="auto">
          <a:xfrm>
            <a:off x="827088" y="1520825"/>
            <a:ext cx="770572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4500" indent="-444500"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591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先生，以上就是我对远征中国的全部赞誉。</a:t>
            </a:r>
          </a:p>
          <a:p>
            <a:pPr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我们欧洲人是文明人，中国人在我们眼中是野蛮人。这就是文明对野蛮所干的事情。</a:t>
            </a:r>
          </a:p>
          <a:p>
            <a:pPr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丰功伟绩！收获巨大！两个胜利者，一个塞满了腰包，这是看得见的，另一个装满了箱箧。</a:t>
            </a:r>
          </a:p>
          <a:p>
            <a:pPr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在世界的某个角落，有一个世界奇迹。这个奇迹叫圆明园。</a:t>
            </a:r>
          </a:p>
        </p:txBody>
      </p:sp>
      <p:sp>
        <p:nvSpPr>
          <p:cNvPr id="7" name="矩形 6"/>
          <p:cNvSpPr/>
          <p:nvPr/>
        </p:nvSpPr>
        <p:spPr>
          <a:xfrm>
            <a:off x="5651500" y="1058863"/>
            <a:ext cx="407988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cs typeface="Courier New"/>
              </a:rPr>
              <a:t>D</a:t>
            </a:r>
            <a:endParaRPr lang="zh-CN" altLang="en-US" dirty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57238" y="4095750"/>
            <a:ext cx="77755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解析：</a:t>
            </a:r>
            <a:r>
              <a:rPr lang="en-US" altLang="zh-CN" sz="20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A</a:t>
            </a:r>
            <a:r>
              <a:rPr lang="zh-CN" altLang="en-US" sz="20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项的“赞誉”，</a:t>
            </a:r>
            <a:r>
              <a:rPr lang="en-US" altLang="zh-CN" sz="20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B</a:t>
            </a:r>
            <a:r>
              <a:rPr lang="zh-CN" altLang="en-US" sz="20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项的“文明”“野蛮”，</a:t>
            </a:r>
            <a:r>
              <a:rPr lang="en-US" altLang="zh-CN" sz="20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C</a:t>
            </a:r>
            <a:r>
              <a:rPr lang="zh-CN" altLang="en-US" sz="20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项的“丰功伟绩”“收获巨大”等，都运用了反语的修辞手法。</a:t>
            </a:r>
          </a:p>
        </p:txBody>
      </p:sp>
      <p:grpSp>
        <p:nvGrpSpPr>
          <p:cNvPr id="52230" name="组合 15"/>
          <p:cNvGrpSpPr>
            <a:grpSpLocks/>
          </p:cNvGrpSpPr>
          <p:nvPr/>
        </p:nvGrpSpPr>
        <p:grpSpPr bwMode="auto">
          <a:xfrm>
            <a:off x="-36513" y="-20638"/>
            <a:ext cx="2008188" cy="523876"/>
            <a:chOff x="70" y="-63"/>
            <a:chExt cx="3161" cy="824"/>
          </a:xfrm>
        </p:grpSpPr>
        <p:sp>
          <p:nvSpPr>
            <p:cNvPr id="5223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4"/>
          <p:cNvSpPr txBox="1">
            <a:spLocks noChangeArrowheads="1"/>
          </p:cNvSpPr>
          <p:nvPr/>
        </p:nvSpPr>
        <p:spPr bwMode="auto">
          <a:xfrm>
            <a:off x="2987675" y="4467225"/>
            <a:ext cx="3743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中国圆明园</a:t>
            </a:r>
            <a:r>
              <a:rPr lang="en-US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万园之园</a:t>
            </a:r>
            <a:r>
              <a:rPr lang="en-US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24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171" name="Picture 5" descr="https://n.sinaimg.cn/sinacn/w490h327/20180111/221f-fyqnick6388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700088"/>
            <a:ext cx="6913562" cy="360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95288" y="1419225"/>
            <a:ext cx="8353425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圆明园的十二生肖铜像以水报时，闻名世界，属于价值连城的国家文物。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 十二生肖兽首铜像由郎世宁设计，呈“八”字形，分列在喷水池两旁的人身石台上。每个动物就是一个喷泉机关，每到一个时辰，相应的动物口中就会喷水两个小时。因为古人的一个时辰就是两个小时，十二个时辰正好是二十四小时。不过到了正午，它们就要一起喷水，景象蔚为壮观。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068513" y="771525"/>
            <a:ext cx="4664075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latin typeface="黑体" pitchFamily="49" charset="-122"/>
                <a:ea typeface="黑体" pitchFamily="49" charset="-122"/>
              </a:rPr>
              <a:t>圆明园十二生肖兽首铜像</a:t>
            </a:r>
            <a:endParaRPr lang="en-US" altLang="zh-CN" sz="280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3252" name="组合 12"/>
          <p:cNvGrpSpPr>
            <a:grpSpLocks/>
          </p:cNvGrpSpPr>
          <p:nvPr/>
        </p:nvGrpSpPr>
        <p:grpSpPr bwMode="auto">
          <a:xfrm>
            <a:off x="-36513" y="-20638"/>
            <a:ext cx="2008188" cy="523876"/>
            <a:chOff x="70" y="-63"/>
            <a:chExt cx="3161" cy="824"/>
          </a:xfrm>
        </p:grpSpPr>
        <p:sp>
          <p:nvSpPr>
            <p:cNvPr id="5325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0975" y="1139825"/>
            <a:ext cx="5183188" cy="26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   1860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月，英法联军抢劫圆明园，兽首铜像流失海外。截至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2014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年，牛首、猴首、虎首、猪首、马首、鼠首、兔首、龙首共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个兽首已回归中国；蛇首、鸡首、狗首、羊首共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个兽首仍下落不明。</a:t>
            </a:r>
          </a:p>
        </p:txBody>
      </p:sp>
      <p:pic>
        <p:nvPicPr>
          <p:cNvPr id="96261" name="Picture 5" descr="C:\Users\Administrator\Desktop\t0177a5df9853554ef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177925"/>
            <a:ext cx="3455987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276" name="组合 12"/>
          <p:cNvGrpSpPr>
            <a:grpSpLocks/>
          </p:cNvGrpSpPr>
          <p:nvPr/>
        </p:nvGrpSpPr>
        <p:grpSpPr bwMode="auto">
          <a:xfrm>
            <a:off x="-36513" y="-20638"/>
            <a:ext cx="2008188" cy="523876"/>
            <a:chOff x="70" y="-63"/>
            <a:chExt cx="3161" cy="824"/>
          </a:xfrm>
        </p:grpSpPr>
        <p:sp>
          <p:nvSpPr>
            <p:cNvPr id="5427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8" name="组合 1"/>
          <p:cNvGrpSpPr>
            <a:grpSpLocks/>
          </p:cNvGrpSpPr>
          <p:nvPr/>
        </p:nvGrpSpPr>
        <p:grpSpPr bwMode="auto">
          <a:xfrm>
            <a:off x="3700463" y="555625"/>
            <a:ext cx="1743075" cy="566738"/>
            <a:chOff x="3635375" y="555625"/>
            <a:chExt cx="1743075" cy="566738"/>
          </a:xfrm>
        </p:grpSpPr>
        <p:sp>
          <p:nvSpPr>
            <p:cNvPr id="7" name="圆角矩形 6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903787" y="673100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8" name="圆角矩形 7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498975" y="679450"/>
              <a:ext cx="442912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9" name="圆角矩形 8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4079875" y="6794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670300" y="687388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55308" name="矩形 1"/>
            <p:cNvSpPr>
              <a:spLocks noChangeArrowheads="1"/>
            </p:cNvSpPr>
            <p:nvPr/>
          </p:nvSpPr>
          <p:spPr bwMode="auto">
            <a:xfrm>
              <a:off x="3635375" y="555625"/>
              <a:ext cx="1743075" cy="566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拓展阅读</a:t>
              </a:r>
            </a:p>
          </p:txBody>
        </p:sp>
      </p:grpSp>
      <p:sp>
        <p:nvSpPr>
          <p:cNvPr id="55299" name="TextBox 12"/>
          <p:cNvSpPr txBox="1">
            <a:spLocks noChangeArrowheads="1"/>
          </p:cNvSpPr>
          <p:nvPr/>
        </p:nvSpPr>
        <p:spPr bwMode="auto">
          <a:xfrm>
            <a:off x="142875" y="1276350"/>
            <a:ext cx="8893175" cy="324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zh-CN" sz="2400" b="1" dirty="0"/>
              <a:t>哭泣的圆明园</a:t>
            </a:r>
            <a:endParaRPr lang="zh-CN" altLang="zh-CN" sz="2400" dirty="0"/>
          </a:p>
          <a:p>
            <a:pPr algn="ctr">
              <a:lnSpc>
                <a:spcPct val="125000"/>
              </a:lnSpc>
            </a:pPr>
            <a:r>
              <a:rPr lang="zh-CN" altLang="zh-CN" sz="2000" dirty="0"/>
              <a:t>张晓惠</a:t>
            </a:r>
          </a:p>
          <a:p>
            <a:pPr>
              <a:lnSpc>
                <a:spcPct val="125000"/>
              </a:lnSpc>
            </a:pPr>
            <a:r>
              <a:rPr lang="en-US" altLang="zh-CN" sz="2400" dirty="0"/>
              <a:t>        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一直以为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圆明园是哭泣的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英法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联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军蹫躏着她的肌体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摧毁着她的骨骼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冲天大火燃烧的是一个民族的自尊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一百多年的疼痛如那西洋楼的残壁断垣穿越百年的风雨永远存在──伫立在那西洋楼大水法的遗址前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我无法不感受圆明园的疼痛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感受一个民族的屈辱和疼痛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是那种切肤的痛。</a:t>
            </a:r>
          </a:p>
        </p:txBody>
      </p:sp>
      <p:grpSp>
        <p:nvGrpSpPr>
          <p:cNvPr id="55300" name="组合 12"/>
          <p:cNvGrpSpPr>
            <a:grpSpLocks/>
          </p:cNvGrpSpPr>
          <p:nvPr/>
        </p:nvGrpSpPr>
        <p:grpSpPr bwMode="auto">
          <a:xfrm>
            <a:off x="-36513" y="-20638"/>
            <a:ext cx="2008188" cy="523876"/>
            <a:chOff x="70" y="-63"/>
            <a:chExt cx="3161" cy="824"/>
          </a:xfrm>
        </p:grpSpPr>
        <p:sp>
          <p:nvSpPr>
            <p:cNvPr id="5530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矩形 1"/>
          <p:cNvSpPr>
            <a:spLocks noChangeArrowheads="1"/>
          </p:cNvSpPr>
          <p:nvPr/>
        </p:nvSpPr>
        <p:spPr bwMode="auto">
          <a:xfrm>
            <a:off x="3333750" y="555625"/>
            <a:ext cx="1743075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>
              <a:lnSpc>
                <a:spcPts val="43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拓展阅读</a:t>
            </a:r>
          </a:p>
        </p:txBody>
      </p:sp>
      <p:sp>
        <p:nvSpPr>
          <p:cNvPr id="56323" name="TextBox 5"/>
          <p:cNvSpPr txBox="1">
            <a:spLocks noChangeArrowheads="1"/>
          </p:cNvSpPr>
          <p:nvPr/>
        </p:nvSpPr>
        <p:spPr bwMode="auto">
          <a:xfrm>
            <a:off x="250825" y="771525"/>
            <a:ext cx="8713788" cy="372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是十年前去的圆明园。没有人愿去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是阴凄凄的天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是冷嗖嗖的细雨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和着秋风如刀子一般刮在脸上。我走啊走的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不见一个人影儿。最后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终于走到了那大水法遗址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当我立在苍苍的天空下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真实地面对着这一片一地一旷野的玉白石块时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仍感到那来自心底的震撼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依旧华美──我抚摩着那冰冰凉凉的玉石纹理；依旧精致──那欧式的曲线流畅又不羁；依旧贵族──断碎的罗马石柱在苍天下笔直出一派伟岸和傲然。我流泪了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它们成为我心房上一幅永不磨灭的壁画。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6324" name="组合 12"/>
          <p:cNvGrpSpPr>
            <a:grpSpLocks/>
          </p:cNvGrpSpPr>
          <p:nvPr/>
        </p:nvGrpSpPr>
        <p:grpSpPr bwMode="auto">
          <a:xfrm>
            <a:off x="-36513" y="-20638"/>
            <a:ext cx="2008188" cy="523876"/>
            <a:chOff x="70" y="-63"/>
            <a:chExt cx="3161" cy="824"/>
          </a:xfrm>
        </p:grpSpPr>
        <p:sp>
          <p:nvSpPr>
            <p:cNvPr id="5632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Box 4"/>
          <p:cNvSpPr txBox="1">
            <a:spLocks noChangeArrowheads="1"/>
          </p:cNvSpPr>
          <p:nvPr/>
        </p:nvSpPr>
        <p:spPr bwMode="auto">
          <a:xfrm>
            <a:off x="323850" y="627063"/>
            <a:ext cx="8351838" cy="437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十年后的今日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再去圆明园。对我来说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去圆明园是一种凭吊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一种拜谒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甚至是一种提醒。</a:t>
            </a:r>
          </a:p>
          <a:p>
            <a:pPr>
              <a:lnSpc>
                <a:spcPct val="110000"/>
              </a:lnSpc>
            </a:pP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进了圆明园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才发现今非昔比。十年前的清寂不复存在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曾经寂静的圆明园一片喧嚣。西洋楼遗址前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一群系着红领巾的孩子尖叫着互掷着石子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一群少男少女在海宴堂遗址前高声唱着“对面的女孩看过来”；几位看上去似干部样的人笑眯眯地摆好阵势在镌刻着“圆明园”字样的大理石碑前照像。在大水法遗址前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五根大罗马柱那儿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一对情侣旁若无人地拥抱亲吻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刹那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我有点不知所措。看着这群在破碎的石块遗址前欢笑的老老少少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仰首凝视那高高而破残的罗马柱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眼眶和心口就都隐隐地疼起来。历史呢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耻辱呢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血性呢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？</a:t>
            </a:r>
            <a:endParaRPr lang="zh-CN" altLang="zh-CN" sz="23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7347" name="组合 12"/>
          <p:cNvGrpSpPr>
            <a:grpSpLocks/>
          </p:cNvGrpSpPr>
          <p:nvPr/>
        </p:nvGrpSpPr>
        <p:grpSpPr bwMode="auto">
          <a:xfrm>
            <a:off x="-36513" y="-20638"/>
            <a:ext cx="2008188" cy="523876"/>
            <a:chOff x="70" y="-63"/>
            <a:chExt cx="3161" cy="824"/>
          </a:xfrm>
        </p:grpSpPr>
        <p:sp>
          <p:nvSpPr>
            <p:cNvPr id="5734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矩形 3"/>
          <p:cNvSpPr>
            <a:spLocks noChangeArrowheads="1"/>
          </p:cNvSpPr>
          <p:nvPr/>
        </p:nvSpPr>
        <p:spPr bwMode="auto">
          <a:xfrm>
            <a:off x="107950" y="646113"/>
            <a:ext cx="8785225" cy="4302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4000"/>
              </a:lnSpc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前些年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理智的人们理解了废墟的价值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尊重了历史留给我们残酷的真实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这片废墟留下了。当时我为之拍案叫好。可今日我有点怀疑留下的必要了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在经过那么多岁月之后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眼前这般断壁残垣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还能提醒人们对一个多世纪前那场噩梦的记忆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那场中华民族的灾难与奇耻大辱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？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该是来圆明园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天就要阴的。一阵沙尘扑面而来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豆大的雨点砸了下来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劈头盖脸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欢笑的人群直往外冲。剩下我一人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静静地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在洁白的石块上坐下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对着这大水法遗址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对着这华美残破的罗马石柱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和苍天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和这些断壁残垣一起落泪哭泣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                               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选文有删节）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</a:t>
            </a:r>
            <a:endParaRPr lang="zh-CN" altLang="zh-CN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8371" name="组合 12"/>
          <p:cNvGrpSpPr>
            <a:grpSpLocks/>
          </p:cNvGrpSpPr>
          <p:nvPr/>
        </p:nvGrpSpPr>
        <p:grpSpPr bwMode="auto">
          <a:xfrm>
            <a:off x="-36513" y="-20638"/>
            <a:ext cx="2008188" cy="523876"/>
            <a:chOff x="70" y="-63"/>
            <a:chExt cx="3161" cy="824"/>
          </a:xfrm>
        </p:grpSpPr>
        <p:sp>
          <p:nvSpPr>
            <p:cNvPr id="5837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矩形 4"/>
          <p:cNvSpPr>
            <a:spLocks noChangeArrowheads="1"/>
          </p:cNvSpPr>
          <p:nvPr/>
        </p:nvSpPr>
        <p:spPr bwMode="auto">
          <a:xfrm>
            <a:off x="466725" y="771525"/>
            <a:ext cx="799306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 b="1" dirty="0">
                <a:latin typeface="宋体" pitchFamily="2" charset="-122"/>
              </a:rPr>
              <a:t>思考：</a:t>
            </a:r>
            <a:endParaRPr lang="en-US" altLang="zh-CN" sz="2800" b="1" dirty="0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itchFamily="2" charset="-122"/>
              </a:rPr>
              <a:t>1.</a:t>
            </a:r>
            <a:r>
              <a:rPr lang="zh-CN" altLang="zh-CN" sz="2800" b="1" dirty="0">
                <a:latin typeface="宋体" pitchFamily="2" charset="-122"/>
              </a:rPr>
              <a:t>作者为什么</a:t>
            </a:r>
            <a:r>
              <a:rPr lang="zh-CN" altLang="zh-CN" sz="2800" b="1" dirty="0" smtClean="0">
                <a:latin typeface="宋体" pitchFamily="2" charset="-122"/>
              </a:rPr>
              <a:t>以</a:t>
            </a:r>
            <a:r>
              <a:rPr lang="en-US" altLang="zh-CN" sz="2800" b="1" dirty="0" smtClean="0">
                <a:latin typeface="宋体" pitchFamily="2" charset="-122"/>
              </a:rPr>
              <a:t>《</a:t>
            </a:r>
            <a:r>
              <a:rPr lang="zh-CN" altLang="en-US" sz="2800" b="1" dirty="0">
                <a:latin typeface="宋体" pitchFamily="2" charset="-122"/>
              </a:rPr>
              <a:t>哭泣的圆明园</a:t>
            </a:r>
            <a:r>
              <a:rPr lang="en-US" altLang="zh-CN" sz="2800" b="1" dirty="0" smtClean="0">
                <a:latin typeface="宋体" pitchFamily="2" charset="-122"/>
              </a:rPr>
              <a:t>》</a:t>
            </a:r>
            <a:r>
              <a:rPr lang="zh-CN" altLang="zh-CN" sz="2800" b="1" dirty="0" smtClean="0">
                <a:latin typeface="宋体" pitchFamily="2" charset="-122"/>
              </a:rPr>
              <a:t>为</a:t>
            </a:r>
            <a:r>
              <a:rPr lang="zh-CN" altLang="zh-CN" sz="2800" b="1" dirty="0">
                <a:latin typeface="宋体" pitchFamily="2" charset="-122"/>
              </a:rPr>
              <a:t>题</a:t>
            </a:r>
            <a:r>
              <a:rPr lang="zh-CN" altLang="en-US" sz="2800" b="1" dirty="0">
                <a:latin typeface="宋体" pitchFamily="2" charset="-122"/>
              </a:rPr>
              <a:t>？</a:t>
            </a:r>
            <a:r>
              <a:rPr lang="zh-CN" altLang="zh-CN" sz="2800" b="1" dirty="0">
                <a:latin typeface="宋体" pitchFamily="2" charset="-122"/>
              </a:rPr>
              <a:t> 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23850" y="2051918"/>
            <a:ext cx="8569325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哭泣的圆明园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既形象说明了过去历史带给圆明园的痛苦与耻辱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也暗示出现实中的人们忘记历史而感到悲哀。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9396" name="组合 12"/>
          <p:cNvGrpSpPr>
            <a:grpSpLocks/>
          </p:cNvGrpSpPr>
          <p:nvPr/>
        </p:nvGrpSpPr>
        <p:grpSpPr bwMode="auto">
          <a:xfrm>
            <a:off x="-36513" y="-20638"/>
            <a:ext cx="2008188" cy="523876"/>
            <a:chOff x="70" y="-63"/>
            <a:chExt cx="3161" cy="824"/>
          </a:xfrm>
        </p:grpSpPr>
        <p:sp>
          <p:nvSpPr>
            <p:cNvPr id="5939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50825" y="1779588"/>
            <a:ext cx="856932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39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zh-CN" sz="2400" b="1" dirty="0" smtClean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2400" b="1" dirty="0" smtClean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英法</a:t>
            </a:r>
            <a:r>
              <a:rPr lang="zh-CN" altLang="zh-CN" sz="2400" b="1" dirty="0" smtClean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联</a:t>
            </a:r>
            <a:r>
              <a:rPr lang="zh-CN" altLang="zh-CN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军用“冲天大火”摧毁了圆明园</a:t>
            </a:r>
            <a:r>
              <a:rPr lang="zh-CN" altLang="en-US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圆明园穿越百年风雨的残壁断垣印刻着“一个民族的屈辱和疼痛”</a:t>
            </a:r>
            <a:r>
              <a:rPr lang="zh-CN" altLang="en-US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作者为此感到悲痛。</a:t>
            </a:r>
            <a:r>
              <a:rPr lang="en-US" altLang="zh-CN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 </a:t>
            </a:r>
          </a:p>
          <a:p>
            <a:pPr>
              <a:lnSpc>
                <a:spcPts val="3900"/>
              </a:lnSpc>
            </a:pPr>
            <a:r>
              <a:rPr lang="en-US" altLang="zh-CN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凭吊圆明园遗址</a:t>
            </a:r>
            <a:r>
              <a:rPr lang="zh-CN" altLang="en-US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追忆民族劫难和耻辱</a:t>
            </a:r>
            <a:r>
              <a:rPr lang="zh-CN" altLang="en-US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人的心情也像阴雨天气；而游人的欢笑嬉闹</a:t>
            </a:r>
            <a:r>
              <a:rPr lang="zh-CN" altLang="en-US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与惨痛的历史格格不入</a:t>
            </a:r>
            <a:r>
              <a:rPr lang="zh-CN" altLang="zh-CN" sz="2400" b="1" dirty="0">
                <a:solidFill>
                  <a:srgbClr val="1104B8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60419" name="矩形 6"/>
          <p:cNvSpPr>
            <a:spLocks noChangeArrowheads="1"/>
          </p:cNvSpPr>
          <p:nvPr/>
        </p:nvSpPr>
        <p:spPr bwMode="auto">
          <a:xfrm>
            <a:off x="349750" y="671513"/>
            <a:ext cx="8470400" cy="105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600" b="1" dirty="0">
                <a:latin typeface="宋体" pitchFamily="2" charset="-122"/>
              </a:rPr>
              <a:t> </a:t>
            </a:r>
            <a:r>
              <a:rPr lang="en-US" altLang="zh-CN" sz="2600" b="1" dirty="0" smtClean="0">
                <a:latin typeface="宋体" pitchFamily="2" charset="-122"/>
              </a:rPr>
              <a:t>    2</a:t>
            </a:r>
            <a:r>
              <a:rPr lang="en-US" altLang="zh-CN" sz="2600" b="1" dirty="0">
                <a:latin typeface="宋体" pitchFamily="2" charset="-122"/>
              </a:rPr>
              <a:t>.</a:t>
            </a:r>
            <a:r>
              <a:rPr lang="zh-CN" altLang="zh-CN" sz="2600" b="1" dirty="0">
                <a:latin typeface="宋体" pitchFamily="2" charset="-122"/>
              </a:rPr>
              <a:t>作者为什么一直认为“圆明园是哭泣的”</a:t>
            </a:r>
            <a:r>
              <a:rPr lang="zh-CN" altLang="en-US" sz="2600" b="1" dirty="0">
                <a:latin typeface="宋体" pitchFamily="2" charset="-122"/>
              </a:rPr>
              <a:t>？</a:t>
            </a:r>
            <a:r>
              <a:rPr lang="zh-CN" altLang="zh-CN" sz="2600" b="1" dirty="0">
                <a:latin typeface="宋体" pitchFamily="2" charset="-122"/>
              </a:rPr>
              <a:t> </a:t>
            </a:r>
            <a:endParaRPr lang="en-US" altLang="zh-CN" sz="2600" b="1" dirty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600" b="1" dirty="0" smtClean="0">
                <a:latin typeface="宋体" pitchFamily="2" charset="-122"/>
              </a:rPr>
              <a:t>“</a:t>
            </a:r>
            <a:r>
              <a:rPr lang="zh-CN" altLang="zh-CN" sz="2600" b="1" dirty="0">
                <a:latin typeface="宋体" pitchFamily="2" charset="-122"/>
              </a:rPr>
              <a:t>该是来圆明园</a:t>
            </a:r>
            <a:r>
              <a:rPr lang="zh-CN" altLang="en-US" sz="2600" b="1" dirty="0">
                <a:latin typeface="宋体" pitchFamily="2" charset="-122"/>
              </a:rPr>
              <a:t>，</a:t>
            </a:r>
            <a:r>
              <a:rPr lang="zh-CN" altLang="zh-CN" sz="2600" b="1" dirty="0">
                <a:latin typeface="宋体" pitchFamily="2" charset="-122"/>
              </a:rPr>
              <a:t>天就要阴的”一语又该作何理解</a:t>
            </a:r>
            <a:r>
              <a:rPr lang="zh-CN" altLang="en-US" sz="2600" b="1" dirty="0">
                <a:latin typeface="宋体" pitchFamily="2" charset="-122"/>
              </a:rPr>
              <a:t>？</a:t>
            </a:r>
            <a:endParaRPr lang="zh-CN" altLang="zh-CN" sz="2600" b="1" dirty="0">
              <a:latin typeface="宋体" pitchFamily="2" charset="-122"/>
            </a:endParaRPr>
          </a:p>
        </p:txBody>
      </p:sp>
      <p:grpSp>
        <p:nvGrpSpPr>
          <p:cNvPr id="60420" name="组合 12"/>
          <p:cNvGrpSpPr>
            <a:grpSpLocks/>
          </p:cNvGrpSpPr>
          <p:nvPr/>
        </p:nvGrpSpPr>
        <p:grpSpPr bwMode="auto">
          <a:xfrm>
            <a:off x="-36513" y="-20638"/>
            <a:ext cx="2008188" cy="523876"/>
            <a:chOff x="70" y="-63"/>
            <a:chExt cx="3161" cy="824"/>
          </a:xfrm>
        </p:grpSpPr>
        <p:sp>
          <p:nvSpPr>
            <p:cNvPr id="604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Box 4"/>
          <p:cNvSpPr txBox="1">
            <a:spLocks noChangeArrowheads="1"/>
          </p:cNvSpPr>
          <p:nvPr/>
        </p:nvSpPr>
        <p:spPr bwMode="auto">
          <a:xfrm>
            <a:off x="173773" y="1133475"/>
            <a:ext cx="8762266" cy="52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44500" indent="-4445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（</a:t>
            </a:r>
            <a:r>
              <a:rPr lang="en-US" altLang="zh-CN" sz="2200" b="1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2021</a:t>
            </a:r>
            <a:r>
              <a:rPr lang="en-US" altLang="zh-CN" sz="2200" b="1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·</a:t>
            </a:r>
            <a:r>
              <a:rPr lang="zh-CN" altLang="en-US" sz="2200" b="1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黑龙江伊春）下列句子中加点词语使用有误的一</a:t>
            </a:r>
            <a:r>
              <a:rPr lang="zh-CN" altLang="en-US" sz="2200" b="1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项（   </a:t>
            </a:r>
            <a:r>
              <a:rPr lang="zh-CN" altLang="en-US" sz="2200" b="1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）</a:t>
            </a:r>
          </a:p>
        </p:txBody>
      </p:sp>
      <p:sp>
        <p:nvSpPr>
          <p:cNvPr id="61443" name="矩形 4"/>
          <p:cNvSpPr>
            <a:spLocks noChangeArrowheads="1"/>
          </p:cNvSpPr>
          <p:nvPr/>
        </p:nvSpPr>
        <p:spPr bwMode="auto">
          <a:xfrm>
            <a:off x="539750" y="1707654"/>
            <a:ext cx="8135938" cy="3535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445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．北雁南飞，活跃在田间草际的昆虫也都销声匿迹。（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大自然的语言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latinLnBrk="1" hangingPunct="1">
              <a:lnSpc>
                <a:spcPct val="12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．我们把欧洲所有大教堂的财宝加在一起，也许还抵不上东方这座了不起的富丽堂皇的博物馆。（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就英法联军远征中国致巴特勒上尉的信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latinLnBrk="1" hangingPunct="1">
              <a:lnSpc>
                <a:spcPct val="12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．为了这一着，面对技术封锁，多少人处心积虑，青丝变白发。（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一着惊海天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latinLnBrk="1" hangingPunct="1">
              <a:lnSpc>
                <a:spcPct val="12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．孔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乙己看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着问他的人，显出不屑置辩的神气。（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孔乙己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latinLnBrk="1" hangingPunct="1">
              <a:lnSpc>
                <a:spcPct val="125000"/>
              </a:lnSpc>
            </a:pPr>
            <a:endParaRPr lang="zh-CN" altLang="zh-CN" sz="22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1444" name="组合 12"/>
          <p:cNvGrpSpPr>
            <a:grpSpLocks/>
          </p:cNvGrpSpPr>
          <p:nvPr/>
        </p:nvGrpSpPr>
        <p:grpSpPr bwMode="auto">
          <a:xfrm>
            <a:off x="-36513" y="-20638"/>
            <a:ext cx="2008188" cy="523876"/>
            <a:chOff x="70" y="-63"/>
            <a:chExt cx="3161" cy="824"/>
          </a:xfrm>
        </p:grpSpPr>
        <p:sp>
          <p:nvSpPr>
            <p:cNvPr id="6145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61445" name="组合 1"/>
          <p:cNvGrpSpPr>
            <a:grpSpLocks/>
          </p:cNvGrpSpPr>
          <p:nvPr/>
        </p:nvGrpSpPr>
        <p:grpSpPr bwMode="auto">
          <a:xfrm>
            <a:off x="3700463" y="565150"/>
            <a:ext cx="1743075" cy="566738"/>
            <a:chOff x="3333750" y="555625"/>
            <a:chExt cx="1743075" cy="566738"/>
          </a:xfrm>
        </p:grpSpPr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673100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679450"/>
              <a:ext cx="442912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6794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687388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61450" name="矩形 1"/>
            <p:cNvSpPr>
              <a:spLocks noChangeArrowheads="1"/>
            </p:cNvSpPr>
            <p:nvPr/>
          </p:nvSpPr>
          <p:spPr bwMode="auto">
            <a:xfrm>
              <a:off x="3333750" y="555625"/>
              <a:ext cx="1743075" cy="566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中考链接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7884368" y="1131406"/>
            <a:ext cx="407484" cy="5762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C</a:t>
            </a:r>
            <a:endParaRPr lang="zh-CN" altLang="zh-CN" sz="2400" b="1" kern="100" dirty="0">
              <a:solidFill>
                <a:srgbClr val="FF0000"/>
              </a:solidFill>
              <a:latin typeface="宋体"/>
              <a:cs typeface="Courier New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5364088" y="1822053"/>
            <a:ext cx="1656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45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．．．．</a:t>
            </a:r>
            <a:endParaRPr lang="zh-CN" altLang="zh-CN" sz="22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1475656" y="2931790"/>
            <a:ext cx="1656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45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．．．．</a:t>
            </a:r>
            <a:endParaRPr lang="zh-CN" altLang="zh-CN" sz="22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5076056" y="3651870"/>
            <a:ext cx="1656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45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．．．．</a:t>
            </a:r>
            <a:endParaRPr lang="zh-CN" altLang="zh-CN" sz="22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4067944" y="4371950"/>
            <a:ext cx="1656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45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．．．．</a:t>
            </a:r>
            <a:endParaRPr lang="zh-CN" altLang="zh-CN" sz="22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4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468313" y="555625"/>
            <a:ext cx="5472112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 defTabSz="914400" eaLnBrk="1" hangingPunct="1"/>
            <a:r>
              <a:rPr lang="zh-CN" altLang="en-US" sz="28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给雨果的信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（参考话题）</a:t>
            </a:r>
          </a:p>
        </p:txBody>
      </p:sp>
      <p:sp>
        <p:nvSpPr>
          <p:cNvPr id="9" name="Rectangle 5"/>
          <p:cNvSpPr>
            <a:spLocks noRot="1" noChangeArrowheads="1"/>
          </p:cNvSpPr>
          <p:nvPr/>
        </p:nvSpPr>
        <p:spPr bwMode="auto">
          <a:xfrm>
            <a:off x="468313" y="1347788"/>
            <a:ext cx="8424862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ct val="20000"/>
              </a:spcBef>
              <a:buClr>
                <a:srgbClr val="CC0066"/>
              </a:buClr>
            </a:pPr>
            <a:r>
              <a:rPr lang="en-US" altLang="zh-CN" sz="2200" b="1" dirty="0">
                <a:solidFill>
                  <a:srgbClr val="000000"/>
                </a:solidFill>
                <a:latin typeface="宋体" pitchFamily="2" charset="-122"/>
              </a:rPr>
              <a:t>1.</a:t>
            </a:r>
            <a:r>
              <a:rPr lang="zh-CN" altLang="en-US" sz="2200" b="1" dirty="0">
                <a:solidFill>
                  <a:srgbClr val="000000"/>
                </a:solidFill>
                <a:latin typeface="宋体" pitchFamily="2" charset="-122"/>
              </a:rPr>
              <a:t>你对雨果的观点如何评价？你对雨果产生了怎样的感情？</a:t>
            </a:r>
            <a:endParaRPr lang="en-US" altLang="zh-CN" sz="2200" b="1" dirty="0">
              <a:solidFill>
                <a:srgbClr val="000000"/>
              </a:solidFill>
              <a:latin typeface="宋体" pitchFamily="2" charset="-122"/>
            </a:endParaRP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C0066"/>
              </a:buClr>
            </a:pPr>
            <a:r>
              <a:rPr lang="en-US" altLang="zh-CN" sz="2200" b="1" dirty="0">
                <a:solidFill>
                  <a:srgbClr val="000000"/>
                </a:solidFill>
                <a:latin typeface="宋体" pitchFamily="2" charset="-122"/>
              </a:rPr>
              <a:t>2.</a:t>
            </a:r>
            <a:r>
              <a:rPr lang="zh-CN" altLang="en-US" sz="2200" b="1" dirty="0">
                <a:solidFill>
                  <a:srgbClr val="000000"/>
                </a:solidFill>
                <a:latin typeface="宋体" pitchFamily="2" charset="-122"/>
              </a:rPr>
              <a:t>就英法联军远征中国这件事，作为中国人，你是怎样看待的？</a:t>
            </a:r>
            <a:endParaRPr lang="en-US" altLang="zh-CN" sz="2200" b="1" dirty="0">
              <a:solidFill>
                <a:srgbClr val="000000"/>
              </a:solidFill>
              <a:latin typeface="宋体" pitchFamily="2" charset="-122"/>
            </a:endParaRP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C0066"/>
              </a:buClr>
            </a:pPr>
            <a:r>
              <a:rPr lang="en-US" altLang="zh-CN" sz="2200" b="1" dirty="0">
                <a:solidFill>
                  <a:srgbClr val="000000"/>
                </a:solidFill>
                <a:latin typeface="宋体" pitchFamily="2" charset="-122"/>
              </a:rPr>
              <a:t>3.</a:t>
            </a:r>
            <a:r>
              <a:rPr lang="zh-CN" altLang="en-US" sz="2200" b="1" dirty="0">
                <a:solidFill>
                  <a:srgbClr val="000000"/>
                </a:solidFill>
                <a:latin typeface="宋体" pitchFamily="2" charset="-122"/>
              </a:rPr>
              <a:t>雨果希望有朝一日法国政府将赃物归还中国，这个夙愿怎样才能实现？</a:t>
            </a:r>
            <a:endParaRPr lang="en-US" altLang="zh-CN" sz="2200" b="1" dirty="0">
              <a:solidFill>
                <a:srgbClr val="000000"/>
              </a:solidFill>
              <a:latin typeface="宋体" pitchFamily="2" charset="-122"/>
            </a:endParaRP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C0066"/>
              </a:buClr>
            </a:pPr>
            <a:r>
              <a:rPr lang="en-US" altLang="zh-CN" sz="2200" b="1" dirty="0">
                <a:solidFill>
                  <a:srgbClr val="000000"/>
                </a:solidFill>
                <a:latin typeface="宋体" pitchFamily="2" charset="-122"/>
              </a:rPr>
              <a:t>4.</a:t>
            </a:r>
            <a:r>
              <a:rPr lang="zh-CN" altLang="en-US" sz="2200" b="1" dirty="0">
                <a:solidFill>
                  <a:srgbClr val="000000"/>
                </a:solidFill>
                <a:latin typeface="宋体" pitchFamily="2" charset="-122"/>
              </a:rPr>
              <a:t>中国当年被侵略的根本原因是什</a:t>
            </a:r>
            <a:r>
              <a:rPr lang="zh-CN" altLang="en-US" sz="2200" b="1">
                <a:solidFill>
                  <a:srgbClr val="000000"/>
                </a:solidFill>
                <a:latin typeface="宋体" pitchFamily="2" charset="-122"/>
              </a:rPr>
              <a:t>么</a:t>
            </a:r>
            <a:r>
              <a:rPr lang="zh-CN" altLang="en-US" sz="2200" b="1" smtClean="0">
                <a:solidFill>
                  <a:srgbClr val="000000"/>
                </a:solidFill>
                <a:latin typeface="宋体" pitchFamily="2" charset="-122"/>
              </a:rPr>
              <a:t>？现在的中</a:t>
            </a:r>
            <a:r>
              <a:rPr lang="zh-CN" altLang="en-US" sz="2200" b="1" dirty="0">
                <a:solidFill>
                  <a:srgbClr val="000000"/>
                </a:solidFill>
                <a:latin typeface="宋体" pitchFamily="2" charset="-122"/>
              </a:rPr>
              <a:t>国有了哪些进步？</a:t>
            </a:r>
          </a:p>
        </p:txBody>
      </p:sp>
      <p:grpSp>
        <p:nvGrpSpPr>
          <p:cNvPr id="63492" name="组合 8"/>
          <p:cNvGrpSpPr>
            <a:grpSpLocks/>
          </p:cNvGrpSpPr>
          <p:nvPr/>
        </p:nvGrpSpPr>
        <p:grpSpPr bwMode="auto">
          <a:xfrm>
            <a:off x="-36513" y="-20638"/>
            <a:ext cx="2008188" cy="523876"/>
            <a:chOff x="70" y="-63"/>
            <a:chExt cx="3161" cy="824"/>
          </a:xfrm>
        </p:grpSpPr>
        <p:sp>
          <p:nvSpPr>
            <p:cNvPr id="6349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0825" y="2643188"/>
            <a:ext cx="84994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>
              <a:lnSpc>
                <a:spcPct val="120000"/>
              </a:lnSpc>
              <a:buClr>
                <a:schemeClr val="folHlink"/>
              </a:buClr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1856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年，英法联军发动了第二次鸦片战争。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1860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月，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英法联军闯进圆明园，大肆抢掠，把园里凡能搬动的金银珠宝和珍贵文物统统抢走，来不及拿的或者拿不动的东西，就任意打碎、践踏。最后一把火把这座经营了一百多年的“万园之园”烧成了一堆败瓦颓垣。</a:t>
            </a:r>
          </a:p>
        </p:txBody>
      </p:sp>
      <p:pic>
        <p:nvPicPr>
          <p:cNvPr id="41987" name="Picture 3" descr="C:\Users\Administrator\Desktop\t0182f0f641a846d4a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2" b="6396"/>
          <a:stretch>
            <a:fillRect/>
          </a:stretch>
        </p:blipFill>
        <p:spPr bwMode="auto">
          <a:xfrm>
            <a:off x="611188" y="619125"/>
            <a:ext cx="3816350" cy="1952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8" name="Picture 4" descr="C:\Users\Administrator\Desktop\t01752a750d3c222af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19125"/>
            <a:ext cx="3887787" cy="1952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kumimoji="1"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ChangeArrowheads="1"/>
          </p:cNvSpPr>
          <p:nvPr/>
        </p:nvSpPr>
        <p:spPr bwMode="auto">
          <a:xfrm>
            <a:off x="611188" y="986523"/>
            <a:ext cx="8137525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作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为侵略者之一的巴特勒上尉，想利用雨果的显赫声望，为他远征中国的所谓“胜利”捧场。于是，雨果写下了这封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就英法联军远征中国致巴特勒上尉的信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。他会说些什么呢？我们一起走进课文去看看。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3999" cy="521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"/>
          <p:cNvGrpSpPr>
            <a:grpSpLocks/>
          </p:cNvGrpSpPr>
          <p:nvPr/>
        </p:nvGrpSpPr>
        <p:grpSpPr bwMode="auto">
          <a:xfrm>
            <a:off x="57943" y="58713"/>
            <a:ext cx="1920875" cy="369888"/>
            <a:chOff x="58738" y="50800"/>
            <a:chExt cx="1920875" cy="369888"/>
          </a:xfrm>
        </p:grpSpPr>
        <p:sp>
          <p:nvSpPr>
            <p:cNvPr id="13" name="圆角矩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58738" y="98425"/>
              <a:ext cx="1920875" cy="31273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1813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b="1" dirty="0">
                  <a:solidFill>
                    <a:schemeClr val="bg1"/>
                  </a:solidFill>
                  <a:latin typeface="宋体" pitchFamily="2" charset="-122"/>
                  <a:ea typeface="FZXingKai-S04" charset="-122"/>
                </a:rPr>
                <a:t>九年级语文上册</a:t>
              </a:r>
            </a:p>
          </p:txBody>
        </p:sp>
      </p:grpSp>
      <p:pic>
        <p:nvPicPr>
          <p:cNvPr id="16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539552" y="1851670"/>
            <a:ext cx="7730083" cy="1638910"/>
          </a:xfrm>
          <a:prstGeom prst="rect">
            <a:avLst/>
          </a:prstGeom>
          <a:solidFill>
            <a:schemeClr val="bg2">
              <a:alpha val="16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8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就英法联军远征中国致巴特勒上尉的信</a:t>
            </a:r>
          </a:p>
        </p:txBody>
      </p:sp>
      <p:pic>
        <p:nvPicPr>
          <p:cNvPr id="18" name="图片 17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80312" y="4443958"/>
            <a:ext cx="1637233" cy="379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文本框 14"/>
          <p:cNvSpPr txBox="1">
            <a:spLocks noChangeArrowheads="1"/>
          </p:cNvSpPr>
          <p:nvPr/>
        </p:nvSpPr>
        <p:spPr bwMode="auto">
          <a:xfrm>
            <a:off x="7380312" y="4443958"/>
            <a:ext cx="12303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kumimoji="1" lang="zh-CN" altLang="en-US" b="1" dirty="0">
                <a:solidFill>
                  <a:schemeClr val="bg1"/>
                </a:solidFill>
                <a:hlinkClick r:id="rId6" action="ppaction://hlinksldjump"/>
              </a:rPr>
              <a:t>第二课时</a:t>
            </a:r>
            <a:endParaRPr kumimoji="1"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20" name="图片 19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80312" y="4064545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文本框 15"/>
          <p:cNvSpPr txBox="1">
            <a:spLocks noChangeArrowheads="1"/>
          </p:cNvSpPr>
          <p:nvPr/>
        </p:nvSpPr>
        <p:spPr bwMode="auto">
          <a:xfrm>
            <a:off x="7380312" y="4048437"/>
            <a:ext cx="12303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kumimoji="1" lang="zh-CN" altLang="en-US" b="1" dirty="0">
                <a:solidFill>
                  <a:schemeClr val="bg1"/>
                </a:solidFill>
                <a:hlinkClick r:id="rId7" action="ppaction://hlinksldjump"/>
              </a:rPr>
              <a:t>第一课时</a:t>
            </a:r>
            <a:endParaRPr kumimoji="1" lang="zh-CN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87338" y="1275606"/>
            <a:ext cx="8569325" cy="3330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en-US" altLang="zh-CN" sz="25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了解写作背景，感受雨果站在正义的立场上仗义执言，谴责英法联军无耻行径的宝贵品质。</a:t>
            </a:r>
            <a:r>
              <a:rPr lang="zh-CN" altLang="en-US" sz="2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（重点）</a:t>
            </a:r>
            <a:endParaRPr lang="en-US" altLang="zh-CN" sz="25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en-US" altLang="zh-CN" sz="25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学习课文运用对比、反语等手法表达强烈感情的方法</a:t>
            </a:r>
            <a:r>
              <a:rPr lang="zh-CN" altLang="en-US" sz="25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难点</a:t>
            </a:r>
            <a:r>
              <a:rPr lang="en-US" altLang="zh-CN" sz="2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en-US" altLang="zh-CN" sz="25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感受雨果的博大胸怀和伟大的人格魅力；铭记祖国的屈辱历史，为祖国的富强贡献自己的青春和力量。</a:t>
            </a:r>
            <a:r>
              <a:rPr lang="en-US" altLang="zh-CN" sz="2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素养）</a:t>
            </a:r>
            <a:endParaRPr lang="en-US" altLang="zh-CN" sz="25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267" name="组合 5"/>
          <p:cNvGrpSpPr>
            <a:grpSpLocks/>
          </p:cNvGrpSpPr>
          <p:nvPr/>
        </p:nvGrpSpPr>
        <p:grpSpPr bwMode="auto">
          <a:xfrm>
            <a:off x="107950" y="123825"/>
            <a:ext cx="1630363" cy="400050"/>
            <a:chOff x="160049" y="525491"/>
            <a:chExt cx="1629583" cy="400110"/>
          </a:xfrm>
        </p:grpSpPr>
        <p:pic>
          <p:nvPicPr>
            <p:cNvPr id="7" name="图片 6">
              <a:extLst>
                <a:ext uri="{FF2B5EF4-FFF2-40B4-BE49-F238E27FC236}"/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049" y="536606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273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kumimoji="1" lang="zh-CN" altLang="en-US" sz="2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第一课时</a:t>
              </a:r>
            </a:p>
          </p:txBody>
        </p:sp>
      </p:grpSp>
      <p:grpSp>
        <p:nvGrpSpPr>
          <p:cNvPr id="11268" name="组合 11"/>
          <p:cNvGrpSpPr>
            <a:grpSpLocks/>
          </p:cNvGrpSpPr>
          <p:nvPr/>
        </p:nvGrpSpPr>
        <p:grpSpPr bwMode="auto">
          <a:xfrm>
            <a:off x="44450" y="607715"/>
            <a:ext cx="2006600" cy="523875"/>
            <a:chOff x="70" y="-63"/>
            <a:chExt cx="3161" cy="824"/>
          </a:xfrm>
        </p:grpSpPr>
        <p:sp>
          <p:nvSpPr>
            <p:cNvPr id="1126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5532</TotalTime>
  <Words>6561</Words>
  <Application>Microsoft Office PowerPoint</Application>
  <PresentationFormat>全屏显示(16:9)</PresentationFormat>
  <Paragraphs>314</Paragraphs>
  <Slides>60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76" baseType="lpstr">
      <vt:lpstr>Arial</vt:lpstr>
      <vt:lpstr>宋体</vt:lpstr>
      <vt:lpstr>黑体</vt:lpstr>
      <vt:lpstr>Wingdings</vt:lpstr>
      <vt:lpstr>Xingkai SC</vt:lpstr>
      <vt:lpstr>FZXingKai-S04</vt:lpstr>
      <vt:lpstr>Calibri</vt:lpstr>
      <vt:lpstr>Impact</vt:lpstr>
      <vt:lpstr>Kaiti SC</vt:lpstr>
      <vt:lpstr>方正姚体</vt:lpstr>
      <vt:lpstr>微软雅黑</vt:lpstr>
      <vt:lpstr>楷体</vt:lpstr>
      <vt:lpstr>汉语拼音</vt:lpstr>
      <vt:lpstr>Courier New</vt:lpstr>
      <vt:lpstr>Times New Roman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给雨果的信（参考话题）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601</cp:revision>
  <dcterms:created xsi:type="dcterms:W3CDTF">2018-11-06T06:39:21Z</dcterms:created>
  <dcterms:modified xsi:type="dcterms:W3CDTF">2022-06-29T10:15:40Z</dcterms:modified>
</cp:coreProperties>
</file>